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5"/>
  </p:sldMasterIdLst>
  <p:notesMasterIdLst>
    <p:notesMasterId r:id="rId101"/>
  </p:notesMasterIdLst>
  <p:handoutMasterIdLst>
    <p:handoutMasterId r:id="rId102"/>
  </p:handoutMasterIdLst>
  <p:sldIdLst>
    <p:sldId id="2103812734" r:id="rId6"/>
    <p:sldId id="1954" r:id="rId7"/>
    <p:sldId id="37582" r:id="rId8"/>
    <p:sldId id="37571" r:id="rId9"/>
    <p:sldId id="1967" r:id="rId10"/>
    <p:sldId id="1412" r:id="rId11"/>
    <p:sldId id="1961" r:id="rId12"/>
    <p:sldId id="42894" r:id="rId13"/>
    <p:sldId id="43012" r:id="rId14"/>
    <p:sldId id="2103812731" r:id="rId15"/>
    <p:sldId id="37581" r:id="rId16"/>
    <p:sldId id="42888" r:id="rId17"/>
    <p:sldId id="1998" r:id="rId18"/>
    <p:sldId id="42891" r:id="rId19"/>
    <p:sldId id="42890" r:id="rId20"/>
    <p:sldId id="42889" r:id="rId21"/>
    <p:sldId id="42892" r:id="rId22"/>
    <p:sldId id="1959" r:id="rId23"/>
    <p:sldId id="1962" r:id="rId24"/>
    <p:sldId id="1963" r:id="rId25"/>
    <p:sldId id="1964" r:id="rId26"/>
    <p:sldId id="1965" r:id="rId27"/>
    <p:sldId id="1966" r:id="rId28"/>
    <p:sldId id="1453" r:id="rId29"/>
    <p:sldId id="1456" r:id="rId30"/>
    <p:sldId id="1419" r:id="rId31"/>
    <p:sldId id="1422" r:id="rId32"/>
    <p:sldId id="1424" r:id="rId33"/>
    <p:sldId id="1421" r:id="rId34"/>
    <p:sldId id="1427" r:id="rId35"/>
    <p:sldId id="1428" r:id="rId36"/>
    <p:sldId id="1432" r:id="rId37"/>
    <p:sldId id="1433" r:id="rId38"/>
    <p:sldId id="1434" r:id="rId39"/>
    <p:sldId id="1435" r:id="rId40"/>
    <p:sldId id="1423" r:id="rId41"/>
    <p:sldId id="1485" r:id="rId42"/>
    <p:sldId id="1425" r:id="rId43"/>
    <p:sldId id="1426" r:id="rId44"/>
    <p:sldId id="1436" r:id="rId45"/>
    <p:sldId id="42898" r:id="rId46"/>
    <p:sldId id="1437" r:id="rId47"/>
    <p:sldId id="1459" r:id="rId48"/>
    <p:sldId id="1438" r:id="rId49"/>
    <p:sldId id="1439" r:id="rId50"/>
    <p:sldId id="1452" r:id="rId51"/>
    <p:sldId id="1443" r:id="rId52"/>
    <p:sldId id="1445" r:id="rId53"/>
    <p:sldId id="1444" r:id="rId54"/>
    <p:sldId id="1446" r:id="rId55"/>
    <p:sldId id="1482" r:id="rId56"/>
    <p:sldId id="1447" r:id="rId57"/>
    <p:sldId id="1448" r:id="rId58"/>
    <p:sldId id="1449" r:id="rId59"/>
    <p:sldId id="1483" r:id="rId60"/>
    <p:sldId id="1450" r:id="rId61"/>
    <p:sldId id="1451" r:id="rId62"/>
    <p:sldId id="1484" r:id="rId63"/>
    <p:sldId id="1441" r:id="rId64"/>
    <p:sldId id="1440" r:id="rId65"/>
    <p:sldId id="1474" r:id="rId66"/>
    <p:sldId id="1475" r:id="rId67"/>
    <p:sldId id="1476" r:id="rId68"/>
    <p:sldId id="1479" r:id="rId69"/>
    <p:sldId id="1481" r:id="rId70"/>
    <p:sldId id="1480" r:id="rId71"/>
    <p:sldId id="1457" r:id="rId72"/>
    <p:sldId id="1478" r:id="rId73"/>
    <p:sldId id="1477" r:id="rId74"/>
    <p:sldId id="42897" r:id="rId75"/>
    <p:sldId id="42896" r:id="rId76"/>
    <p:sldId id="1460" r:id="rId77"/>
    <p:sldId id="1461" r:id="rId78"/>
    <p:sldId id="1462" r:id="rId79"/>
    <p:sldId id="1463" r:id="rId80"/>
    <p:sldId id="1464" r:id="rId81"/>
    <p:sldId id="1466" r:id="rId82"/>
    <p:sldId id="1468" r:id="rId83"/>
    <p:sldId id="1469" r:id="rId84"/>
    <p:sldId id="1472" r:id="rId85"/>
    <p:sldId id="1473" r:id="rId86"/>
    <p:sldId id="1465" r:id="rId87"/>
    <p:sldId id="42899" r:id="rId88"/>
    <p:sldId id="1471" r:id="rId89"/>
    <p:sldId id="42901" r:id="rId90"/>
    <p:sldId id="2623" r:id="rId91"/>
    <p:sldId id="1442" r:id="rId92"/>
    <p:sldId id="2621" r:id="rId93"/>
    <p:sldId id="42900" r:id="rId94"/>
    <p:sldId id="1488" r:id="rId95"/>
    <p:sldId id="1489" r:id="rId96"/>
    <p:sldId id="2624" r:id="rId97"/>
    <p:sldId id="2103812732" r:id="rId98"/>
    <p:sldId id="2103812733" r:id="rId99"/>
    <p:sldId id="1995" r:id="rId100"/>
  </p:sldIdLst>
  <p:sldSz cx="12188825" cy="6858000"/>
  <p:notesSz cx="6858000" cy="9144000"/>
  <p:defaultTextStyle>
    <a:defPPr>
      <a:defRPr lang="en-US"/>
    </a:defPPr>
    <a:lvl1pPr marL="0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43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885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328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771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213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656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097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541" algn="l" defTabSz="60944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9C9E82D2-2B41-4375-ACF6-796A54ACD352}">
          <p14:sldIdLst>
            <p14:sldId id="2103812734"/>
            <p14:sldId id="1954"/>
          </p14:sldIdLst>
        </p14:section>
        <p14:section name="µBedpress" id="{21A45406-CDD0-4E3C-8207-B9D773B9C126}">
          <p14:sldIdLst>
            <p14:sldId id="37582"/>
            <p14:sldId id="37571"/>
            <p14:sldId id="1967"/>
            <p14:sldId id="1412"/>
          </p14:sldIdLst>
        </p14:section>
        <p14:section name="Ubrukt Bedpress" id="{063FE07E-2B96-4F94-B727-3EA280AA1382}">
          <p14:sldIdLst>
            <p14:sldId id="1961"/>
            <p14:sldId id="42894"/>
            <p14:sldId id="43012"/>
            <p14:sldId id="2103812731"/>
            <p14:sldId id="37581"/>
            <p14:sldId id="42888"/>
            <p14:sldId id="1998"/>
            <p14:sldId id="42891"/>
            <p14:sldId id="42890"/>
            <p14:sldId id="42889"/>
            <p14:sldId id="42892"/>
          </p14:sldIdLst>
        </p14:section>
        <p14:section name="MCU" id="{CE21ECCF-3154-4738-AF9E-39331218D2A5}">
          <p14:sldIdLst>
            <p14:sldId id="1959"/>
            <p14:sldId id="1962"/>
            <p14:sldId id="1963"/>
            <p14:sldId id="1964"/>
            <p14:sldId id="1965"/>
            <p14:sldId id="1966"/>
          </p14:sldIdLst>
        </p14:section>
        <p14:section name="C" id="{37A972DD-24B3-42F6-9F0D-79EE90F29B16}">
          <p14:sldIdLst>
            <p14:sldId id="1453"/>
            <p14:sldId id="1456"/>
          </p14:sldIdLst>
        </p14:section>
        <p14:section name="Bits n bytes 1" id="{2947215A-FF0B-41C7-AC53-5185F3F7B426}">
          <p14:sldIdLst>
            <p14:sldId id="1419"/>
            <p14:sldId id="1422"/>
            <p14:sldId id="1424"/>
            <p14:sldId id="1421"/>
            <p14:sldId id="1427"/>
            <p14:sldId id="1428"/>
            <p14:sldId id="1432"/>
            <p14:sldId id="1433"/>
            <p14:sldId id="1434"/>
            <p14:sldId id="1435"/>
            <p14:sldId id="1423"/>
          </p14:sldIdLst>
        </p14:section>
        <p14:section name="Bits n bytes 2" id="{7DD6FE38-6E6C-4335-8DF6-0E8127F5C295}">
          <p14:sldIdLst>
            <p14:sldId id="1485"/>
            <p14:sldId id="1425"/>
            <p14:sldId id="1426"/>
            <p14:sldId id="1436"/>
          </p14:sldIdLst>
        </p14:section>
        <p14:section name="Pause" id="{1DFA4101-8002-4C4A-8952-76BD03B5AC79}">
          <p14:sldIdLst>
            <p14:sldId id="42898"/>
          </p14:sldIdLst>
        </p14:section>
        <p14:section name="Registers 1" id="{47868122-A9D9-42AD-B82B-167576A93D5C}">
          <p14:sldIdLst>
            <p14:sldId id="1437"/>
            <p14:sldId id="1459"/>
            <p14:sldId id="1438"/>
            <p14:sldId id="1439"/>
            <p14:sldId id="1452"/>
          </p14:sldIdLst>
        </p14:section>
        <p14:section name="Registers 2" id="{90708E0D-C2EC-4E60-920C-EAE478DD8F6C}">
          <p14:sldIdLst>
            <p14:sldId id="1443"/>
            <p14:sldId id="1445"/>
            <p14:sldId id="1444"/>
            <p14:sldId id="1446"/>
            <p14:sldId id="1482"/>
            <p14:sldId id="1447"/>
            <p14:sldId id="1448"/>
            <p14:sldId id="1449"/>
            <p14:sldId id="1483"/>
            <p14:sldId id="1450"/>
            <p14:sldId id="1451"/>
            <p14:sldId id="1484"/>
            <p14:sldId id="1441"/>
          </p14:sldIdLst>
        </p14:section>
        <p14:section name="Registers 3" id="{11605820-7DD2-42C6-8BAF-2C2D86272311}">
          <p14:sldIdLst>
            <p14:sldId id="1440"/>
            <p14:sldId id="1474"/>
            <p14:sldId id="1475"/>
            <p14:sldId id="1476"/>
            <p14:sldId id="1479"/>
            <p14:sldId id="1481"/>
            <p14:sldId id="1480"/>
          </p14:sldIdLst>
        </p14:section>
        <p14:section name="Kits" id="{0D672671-703C-4FC8-8F2D-937878655469}">
          <p14:sldIdLst>
            <p14:sldId id="1457"/>
            <p14:sldId id="1478"/>
            <p14:sldId id="1477"/>
            <p14:sldId id="42897"/>
            <p14:sldId id="42896"/>
          </p14:sldIdLst>
        </p14:section>
        <p14:section name="AVR I/O" id="{32C956D1-11C4-47D9-B6C9-28A6B7756018}">
          <p14:sldIdLst>
            <p14:sldId id="1460"/>
            <p14:sldId id="1461"/>
            <p14:sldId id="1462"/>
            <p14:sldId id="1463"/>
            <p14:sldId id="1464"/>
            <p14:sldId id="1466"/>
            <p14:sldId id="1468"/>
            <p14:sldId id="1469"/>
            <p14:sldId id="1472"/>
            <p14:sldId id="1473"/>
            <p14:sldId id="1465"/>
            <p14:sldId id="42899"/>
          </p14:sldIdLst>
        </p14:section>
        <p14:section name="Done" id="{CA296E98-54A3-4EC5-BBEE-B086662E6A98}">
          <p14:sldIdLst>
            <p14:sldId id="1471"/>
            <p14:sldId id="42901"/>
            <p14:sldId id="2623"/>
            <p14:sldId id="1442"/>
          </p14:sldIdLst>
        </p14:section>
        <p14:section name="Summary" id="{63951442-24C5-43CB-9F3C-EEB8A8CB63A5}">
          <p14:sldIdLst>
            <p14:sldId id="2621"/>
            <p14:sldId id="42900"/>
            <p14:sldId id="1488"/>
            <p14:sldId id="1489"/>
            <p14:sldId id="2624"/>
            <p14:sldId id="2103812732"/>
            <p14:sldId id="2103812733"/>
            <p14:sldId id="19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60" userDrawn="1">
          <p15:clr>
            <a:srgbClr val="A4A3A4"/>
          </p15:clr>
        </p15:guide>
        <p15:guide id="2" pos="24" userDrawn="1">
          <p15:clr>
            <a:srgbClr val="A4A3A4"/>
          </p15:clr>
        </p15:guide>
        <p15:guide id="3" orient="horz" pos="80">
          <p15:clr>
            <a:srgbClr val="A4A3A4"/>
          </p15:clr>
        </p15:guide>
        <p15:guide id="4" pos="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an Vaarlid - M19939" initials="JM" lastIdx="2" clrIdx="0">
    <p:extLst>
      <p:ext uri="{19B8F6BF-5375-455C-9EA6-DF929625EA0E}">
        <p15:presenceInfo xmlns:p15="http://schemas.microsoft.com/office/powerpoint/2012/main" userId="S::johan.varlid@microchip.com::a8763954-cb80-4d73-94e6-e89975ee83af" providerId="AD"/>
      </p:ext>
    </p:extLst>
  </p:cmAuthor>
  <p:cmAuthor id="2" name="Egil Rotevatn - M43977" initials="ER-M" lastIdx="12" clrIdx="1">
    <p:extLst>
      <p:ext uri="{19B8F6BF-5375-455C-9EA6-DF929625EA0E}">
        <p15:presenceInfo xmlns:p15="http://schemas.microsoft.com/office/powerpoint/2012/main" userId="S::egil.rotevatn@microchip.com::e8dfb75b-4af5-4283-9812-8ed7c7205462" providerId="AD"/>
      </p:ext>
    </p:extLst>
  </p:cmAuthor>
  <p:cmAuthor id="3" name="Snorre Vestli - M44008" initials="SM" lastIdx="2" clrIdx="2">
    <p:extLst>
      <p:ext uri="{19B8F6BF-5375-455C-9EA6-DF929625EA0E}">
        <p15:presenceInfo xmlns:p15="http://schemas.microsoft.com/office/powerpoint/2012/main" userId="S::snorre.vestli@microchip.com::08b33406-6be5-45d8-a075-2e0e29d875c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707"/>
    <a:srgbClr val="0E3689"/>
    <a:srgbClr val="1D9CE4"/>
    <a:srgbClr val="FFD53A"/>
    <a:srgbClr val="702076"/>
    <a:srgbClr val="5EBF33"/>
    <a:srgbClr val="FD7F20"/>
    <a:srgbClr val="0E1454"/>
    <a:srgbClr val="CE1620"/>
    <a:srgbClr val="0F4C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214888-02C2-4251-A940-5A73958644F3}" v="10" dt="2022-03-28T12:10:46.8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60"/>
        <p:guide pos="24"/>
        <p:guide orient="horz" pos="80"/>
        <p:guide pos="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07" Type="http://schemas.openxmlformats.org/officeDocument/2006/relationships/tableStyles" Target="tableStyles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commentAuthors" Target="commentAuthors.xml"/><Relationship Id="rId108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MCU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8"/>
            <c:invertIfNegative val="0"/>
            <c:bubble3D val="0"/>
            <c:spPr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C51-4448-A221-114967EC22E1}"/>
              </c:ext>
            </c:extLst>
          </c:dPt>
          <c:cat>
            <c:strRef>
              <c:f>Sheet1!$A$2:$A$30</c:f>
              <c:strCache>
                <c:ptCount val="29"/>
                <c:pt idx="0">
                  <c:v>FY93</c:v>
                </c:pt>
                <c:pt idx="1">
                  <c:v>FY94</c:v>
                </c:pt>
                <c:pt idx="2">
                  <c:v>FY95</c:v>
                </c:pt>
                <c:pt idx="3">
                  <c:v>FY96</c:v>
                </c:pt>
                <c:pt idx="4">
                  <c:v>FY97</c:v>
                </c:pt>
                <c:pt idx="5">
                  <c:v>FY98</c:v>
                </c:pt>
                <c:pt idx="6">
                  <c:v>FY99</c:v>
                </c:pt>
                <c:pt idx="7">
                  <c:v>FY00</c:v>
                </c:pt>
                <c:pt idx="8">
                  <c:v>FY01</c:v>
                </c:pt>
                <c:pt idx="9">
                  <c:v>FY02</c:v>
                </c:pt>
                <c:pt idx="10">
                  <c:v>FY03</c:v>
                </c:pt>
                <c:pt idx="11">
                  <c:v>FY04</c:v>
                </c:pt>
                <c:pt idx="12">
                  <c:v>FY05</c:v>
                </c:pt>
                <c:pt idx="13">
                  <c:v>FY06</c:v>
                </c:pt>
                <c:pt idx="14">
                  <c:v>FY07</c:v>
                </c:pt>
                <c:pt idx="15">
                  <c:v>FY08</c:v>
                </c:pt>
                <c:pt idx="16">
                  <c:v>FY09</c:v>
                </c:pt>
                <c:pt idx="17">
                  <c:v>FY10</c:v>
                </c:pt>
                <c:pt idx="18">
                  <c:v>FY11</c:v>
                </c:pt>
                <c:pt idx="19">
                  <c:v>FY12</c:v>
                </c:pt>
                <c:pt idx="20">
                  <c:v>FY13</c:v>
                </c:pt>
                <c:pt idx="21">
                  <c:v>FY14</c:v>
                </c:pt>
                <c:pt idx="22">
                  <c:v>FY15</c:v>
                </c:pt>
                <c:pt idx="23">
                  <c:v>FY16</c:v>
                </c:pt>
                <c:pt idx="24">
                  <c:v>FY17</c:v>
                </c:pt>
                <c:pt idx="25">
                  <c:v>FY18</c:v>
                </c:pt>
                <c:pt idx="26">
                  <c:v>FY19</c:v>
                </c:pt>
                <c:pt idx="27">
                  <c:v>FY20</c:v>
                </c:pt>
                <c:pt idx="28">
                  <c:v>FY21      RR</c:v>
                </c:pt>
              </c:strCache>
            </c:strRef>
          </c:cat>
          <c:val>
            <c:numRef>
              <c:f>Sheet1!$B$2:$B$30</c:f>
              <c:numCache>
                <c:formatCode>General</c:formatCode>
                <c:ptCount val="29"/>
                <c:pt idx="0">
                  <c:v>32.299999999999997</c:v>
                </c:pt>
                <c:pt idx="1">
                  <c:v>57.7</c:v>
                </c:pt>
                <c:pt idx="2">
                  <c:v>122</c:v>
                </c:pt>
                <c:pt idx="3">
                  <c:v>167.4</c:v>
                </c:pt>
                <c:pt idx="4">
                  <c:v>219.6</c:v>
                </c:pt>
                <c:pt idx="5">
                  <c:v>271.8</c:v>
                </c:pt>
                <c:pt idx="6">
                  <c:v>306.3</c:v>
                </c:pt>
                <c:pt idx="7">
                  <c:v>392.8</c:v>
                </c:pt>
                <c:pt idx="8">
                  <c:v>469</c:v>
                </c:pt>
                <c:pt idx="9">
                  <c:v>443.2</c:v>
                </c:pt>
                <c:pt idx="10">
                  <c:v>517</c:v>
                </c:pt>
                <c:pt idx="11">
                  <c:v>557</c:v>
                </c:pt>
                <c:pt idx="12">
                  <c:v>675</c:v>
                </c:pt>
                <c:pt idx="13">
                  <c:v>736</c:v>
                </c:pt>
                <c:pt idx="14">
                  <c:v>834</c:v>
                </c:pt>
                <c:pt idx="15">
                  <c:v>833</c:v>
                </c:pt>
                <c:pt idx="16">
                  <c:v>731.65</c:v>
                </c:pt>
                <c:pt idx="17">
                  <c:v>767.72299999999996</c:v>
                </c:pt>
                <c:pt idx="18">
                  <c:v>1013.937</c:v>
                </c:pt>
                <c:pt idx="19">
                  <c:v>928.50900000000001</c:v>
                </c:pt>
                <c:pt idx="20">
                  <c:v>1043.73</c:v>
                </c:pt>
                <c:pt idx="21">
                  <c:v>1260.9880000000001</c:v>
                </c:pt>
                <c:pt idx="22">
                  <c:v>1404.7080000000001</c:v>
                </c:pt>
                <c:pt idx="23">
                  <c:v>1345.499</c:v>
                </c:pt>
                <c:pt idx="24">
                  <c:v>2228.6849999999999</c:v>
                </c:pt>
                <c:pt idx="25">
                  <c:v>2619.0990000000002</c:v>
                </c:pt>
                <c:pt idx="26">
                  <c:v>3011.0369999999998</c:v>
                </c:pt>
                <c:pt idx="27">
                  <c:v>2883.6790000000001</c:v>
                </c:pt>
                <c:pt idx="28">
                  <c:v>2815.1779999999999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37-5C4B-8DA0-3F767F68BA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Analog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28"/>
            <c:invertIfNegative val="0"/>
            <c:bubble3D val="0"/>
            <c:spPr>
              <a:pattFill prst="wdDnDiag">
                <a:fgClr>
                  <a:srgbClr val="FD7F2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C51-4448-A221-114967EC22E1}"/>
              </c:ext>
            </c:extLst>
          </c:dPt>
          <c:cat>
            <c:strRef>
              <c:f>Sheet1!$A$2:$A$30</c:f>
              <c:strCache>
                <c:ptCount val="29"/>
                <c:pt idx="0">
                  <c:v>FY93</c:v>
                </c:pt>
                <c:pt idx="1">
                  <c:v>FY94</c:v>
                </c:pt>
                <c:pt idx="2">
                  <c:v>FY95</c:v>
                </c:pt>
                <c:pt idx="3">
                  <c:v>FY96</c:v>
                </c:pt>
                <c:pt idx="4">
                  <c:v>FY97</c:v>
                </c:pt>
                <c:pt idx="5">
                  <c:v>FY98</c:v>
                </c:pt>
                <c:pt idx="6">
                  <c:v>FY99</c:v>
                </c:pt>
                <c:pt idx="7">
                  <c:v>FY00</c:v>
                </c:pt>
                <c:pt idx="8">
                  <c:v>FY01</c:v>
                </c:pt>
                <c:pt idx="9">
                  <c:v>FY02</c:v>
                </c:pt>
                <c:pt idx="10">
                  <c:v>FY03</c:v>
                </c:pt>
                <c:pt idx="11">
                  <c:v>FY04</c:v>
                </c:pt>
                <c:pt idx="12">
                  <c:v>FY05</c:v>
                </c:pt>
                <c:pt idx="13">
                  <c:v>FY06</c:v>
                </c:pt>
                <c:pt idx="14">
                  <c:v>FY07</c:v>
                </c:pt>
                <c:pt idx="15">
                  <c:v>FY08</c:v>
                </c:pt>
                <c:pt idx="16">
                  <c:v>FY09</c:v>
                </c:pt>
                <c:pt idx="17">
                  <c:v>FY10</c:v>
                </c:pt>
                <c:pt idx="18">
                  <c:v>FY11</c:v>
                </c:pt>
                <c:pt idx="19">
                  <c:v>FY12</c:v>
                </c:pt>
                <c:pt idx="20">
                  <c:v>FY13</c:v>
                </c:pt>
                <c:pt idx="21">
                  <c:v>FY14</c:v>
                </c:pt>
                <c:pt idx="22">
                  <c:v>FY15</c:v>
                </c:pt>
                <c:pt idx="23">
                  <c:v>FY16</c:v>
                </c:pt>
                <c:pt idx="24">
                  <c:v>FY17</c:v>
                </c:pt>
                <c:pt idx="25">
                  <c:v>FY18</c:v>
                </c:pt>
                <c:pt idx="26">
                  <c:v>FY19</c:v>
                </c:pt>
                <c:pt idx="27">
                  <c:v>FY20</c:v>
                </c:pt>
                <c:pt idx="28">
                  <c:v>FY21      RR</c:v>
                </c:pt>
              </c:strCache>
            </c:strRef>
          </c:cat>
          <c:val>
            <c:numRef>
              <c:f>Sheet1!$C$2:$C$30</c:f>
              <c:numCache>
                <c:formatCode>General</c:formatCode>
                <c:ptCount val="29"/>
                <c:pt idx="8">
                  <c:v>70</c:v>
                </c:pt>
                <c:pt idx="9">
                  <c:v>42.5</c:v>
                </c:pt>
                <c:pt idx="10">
                  <c:v>47</c:v>
                </c:pt>
                <c:pt idx="11">
                  <c:v>51</c:v>
                </c:pt>
                <c:pt idx="12">
                  <c:v>57</c:v>
                </c:pt>
                <c:pt idx="13">
                  <c:v>66</c:v>
                </c:pt>
                <c:pt idx="14">
                  <c:v>83</c:v>
                </c:pt>
                <c:pt idx="15">
                  <c:v>83</c:v>
                </c:pt>
                <c:pt idx="16">
                  <c:v>82.3</c:v>
                </c:pt>
                <c:pt idx="17">
                  <c:v>99.847999999999999</c:v>
                </c:pt>
                <c:pt idx="18">
                  <c:v>177.994</c:v>
                </c:pt>
                <c:pt idx="19">
                  <c:v>171.16499999999999</c:v>
                </c:pt>
                <c:pt idx="20">
                  <c:v>324.255</c:v>
                </c:pt>
                <c:pt idx="21">
                  <c:v>428.08800000000002</c:v>
                </c:pt>
                <c:pt idx="22">
                  <c:v>503.517</c:v>
                </c:pt>
                <c:pt idx="23">
                  <c:v>635.95600000000002</c:v>
                </c:pt>
                <c:pt idx="24">
                  <c:v>898.43</c:v>
                </c:pt>
                <c:pt idx="25">
                  <c:v>951.98199999999997</c:v>
                </c:pt>
                <c:pt idx="26">
                  <c:v>1567.2470000000001</c:v>
                </c:pt>
                <c:pt idx="27">
                  <c:v>1509.1089999999999</c:v>
                </c:pt>
                <c:pt idx="28">
                  <c:v>1438.8820000000001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37-5C4B-8DA0-3F767F68BAC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FPGA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28"/>
            <c:invertIfNegative val="0"/>
            <c:bubble3D val="0"/>
            <c:spPr>
              <a:pattFill prst="wdUpDiag">
                <a:fgClr>
                  <a:schemeClr val="accent3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DC51-4448-A221-114967EC22E1}"/>
              </c:ext>
            </c:extLst>
          </c:dPt>
          <c:cat>
            <c:strRef>
              <c:f>Sheet1!$A$2:$A$30</c:f>
              <c:strCache>
                <c:ptCount val="29"/>
                <c:pt idx="0">
                  <c:v>FY93</c:v>
                </c:pt>
                <c:pt idx="1">
                  <c:v>FY94</c:v>
                </c:pt>
                <c:pt idx="2">
                  <c:v>FY95</c:v>
                </c:pt>
                <c:pt idx="3">
                  <c:v>FY96</c:v>
                </c:pt>
                <c:pt idx="4">
                  <c:v>FY97</c:v>
                </c:pt>
                <c:pt idx="5">
                  <c:v>FY98</c:v>
                </c:pt>
                <c:pt idx="6">
                  <c:v>FY99</c:v>
                </c:pt>
                <c:pt idx="7">
                  <c:v>FY00</c:v>
                </c:pt>
                <c:pt idx="8">
                  <c:v>FY01</c:v>
                </c:pt>
                <c:pt idx="9">
                  <c:v>FY02</c:v>
                </c:pt>
                <c:pt idx="10">
                  <c:v>FY03</c:v>
                </c:pt>
                <c:pt idx="11">
                  <c:v>FY04</c:v>
                </c:pt>
                <c:pt idx="12">
                  <c:v>FY05</c:v>
                </c:pt>
                <c:pt idx="13">
                  <c:v>FY06</c:v>
                </c:pt>
                <c:pt idx="14">
                  <c:v>FY07</c:v>
                </c:pt>
                <c:pt idx="15">
                  <c:v>FY08</c:v>
                </c:pt>
                <c:pt idx="16">
                  <c:v>FY09</c:v>
                </c:pt>
                <c:pt idx="17">
                  <c:v>FY10</c:v>
                </c:pt>
                <c:pt idx="18">
                  <c:v>FY11</c:v>
                </c:pt>
                <c:pt idx="19">
                  <c:v>FY12</c:v>
                </c:pt>
                <c:pt idx="20">
                  <c:v>FY13</c:v>
                </c:pt>
                <c:pt idx="21">
                  <c:v>FY14</c:v>
                </c:pt>
                <c:pt idx="22">
                  <c:v>FY15</c:v>
                </c:pt>
                <c:pt idx="23">
                  <c:v>FY16</c:v>
                </c:pt>
                <c:pt idx="24">
                  <c:v>FY17</c:v>
                </c:pt>
                <c:pt idx="25">
                  <c:v>FY18</c:v>
                </c:pt>
                <c:pt idx="26">
                  <c:v>FY19</c:v>
                </c:pt>
                <c:pt idx="27">
                  <c:v>FY20</c:v>
                </c:pt>
                <c:pt idx="28">
                  <c:v>FY21      RR</c:v>
                </c:pt>
              </c:strCache>
            </c:strRef>
          </c:cat>
          <c:val>
            <c:numRef>
              <c:f>Sheet1!$D$2:$D$30</c:f>
              <c:numCache>
                <c:formatCode>General</c:formatCode>
                <c:ptCount val="29"/>
                <c:pt idx="26">
                  <c:v>326.05099999999999</c:v>
                </c:pt>
                <c:pt idx="27">
                  <c:v>377.358</c:v>
                </c:pt>
                <c:pt idx="28">
                  <c:v>371.02199999999999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37-5C4B-8DA0-3F767F68BAC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LMO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28"/>
            <c:invertIfNegative val="0"/>
            <c:bubble3D val="0"/>
            <c:spPr>
              <a:pattFill prst="wdDnDiag">
                <a:fgClr>
                  <a:schemeClr val="accent4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C51-4448-A221-114967EC22E1}"/>
              </c:ext>
            </c:extLst>
          </c:dPt>
          <c:cat>
            <c:strRef>
              <c:f>Sheet1!$A$2:$A$30</c:f>
              <c:strCache>
                <c:ptCount val="29"/>
                <c:pt idx="0">
                  <c:v>FY93</c:v>
                </c:pt>
                <c:pt idx="1">
                  <c:v>FY94</c:v>
                </c:pt>
                <c:pt idx="2">
                  <c:v>FY95</c:v>
                </c:pt>
                <c:pt idx="3">
                  <c:v>FY96</c:v>
                </c:pt>
                <c:pt idx="4">
                  <c:v>FY97</c:v>
                </c:pt>
                <c:pt idx="5">
                  <c:v>FY98</c:v>
                </c:pt>
                <c:pt idx="6">
                  <c:v>FY99</c:v>
                </c:pt>
                <c:pt idx="7">
                  <c:v>FY00</c:v>
                </c:pt>
                <c:pt idx="8">
                  <c:v>FY01</c:v>
                </c:pt>
                <c:pt idx="9">
                  <c:v>FY02</c:v>
                </c:pt>
                <c:pt idx="10">
                  <c:v>FY03</c:v>
                </c:pt>
                <c:pt idx="11">
                  <c:v>FY04</c:v>
                </c:pt>
                <c:pt idx="12">
                  <c:v>FY05</c:v>
                </c:pt>
                <c:pt idx="13">
                  <c:v>FY06</c:v>
                </c:pt>
                <c:pt idx="14">
                  <c:v>FY07</c:v>
                </c:pt>
                <c:pt idx="15">
                  <c:v>FY08</c:v>
                </c:pt>
                <c:pt idx="16">
                  <c:v>FY09</c:v>
                </c:pt>
                <c:pt idx="17">
                  <c:v>FY10</c:v>
                </c:pt>
                <c:pt idx="18">
                  <c:v>FY11</c:v>
                </c:pt>
                <c:pt idx="19">
                  <c:v>FY12</c:v>
                </c:pt>
                <c:pt idx="20">
                  <c:v>FY13</c:v>
                </c:pt>
                <c:pt idx="21">
                  <c:v>FY14</c:v>
                </c:pt>
                <c:pt idx="22">
                  <c:v>FY15</c:v>
                </c:pt>
                <c:pt idx="23">
                  <c:v>FY16</c:v>
                </c:pt>
                <c:pt idx="24">
                  <c:v>FY17</c:v>
                </c:pt>
                <c:pt idx="25">
                  <c:v>FY18</c:v>
                </c:pt>
                <c:pt idx="26">
                  <c:v>FY19</c:v>
                </c:pt>
                <c:pt idx="27">
                  <c:v>FY20</c:v>
                </c:pt>
                <c:pt idx="28">
                  <c:v>FY21      RR</c:v>
                </c:pt>
              </c:strCache>
            </c:strRef>
          </c:cat>
          <c:val>
            <c:numRef>
              <c:f>Sheet1!$E$2:$E$30</c:f>
              <c:numCache>
                <c:formatCode>General</c:formatCode>
                <c:ptCount val="29"/>
                <c:pt idx="0">
                  <c:v>56.4</c:v>
                </c:pt>
                <c:pt idx="1">
                  <c:v>81</c:v>
                </c:pt>
                <c:pt idx="2">
                  <c:v>86</c:v>
                </c:pt>
                <c:pt idx="3">
                  <c:v>118.5</c:v>
                </c:pt>
                <c:pt idx="4">
                  <c:v>114.7</c:v>
                </c:pt>
                <c:pt idx="5">
                  <c:v>125.1</c:v>
                </c:pt>
                <c:pt idx="6">
                  <c:v>100.2</c:v>
                </c:pt>
                <c:pt idx="7">
                  <c:v>101.1</c:v>
                </c:pt>
                <c:pt idx="8">
                  <c:v>177</c:v>
                </c:pt>
                <c:pt idx="9">
                  <c:v>85.4</c:v>
                </c:pt>
                <c:pt idx="10">
                  <c:v>87</c:v>
                </c:pt>
                <c:pt idx="11">
                  <c:v>92</c:v>
                </c:pt>
                <c:pt idx="12">
                  <c:v>115</c:v>
                </c:pt>
                <c:pt idx="13">
                  <c:v>125</c:v>
                </c:pt>
                <c:pt idx="14">
                  <c:v>123</c:v>
                </c:pt>
                <c:pt idx="15">
                  <c:v>120</c:v>
                </c:pt>
                <c:pt idx="16">
                  <c:v>89.34</c:v>
                </c:pt>
                <c:pt idx="17">
                  <c:v>80.158000000000001</c:v>
                </c:pt>
                <c:pt idx="18">
                  <c:v>295.274</c:v>
                </c:pt>
                <c:pt idx="19">
                  <c:v>283.50200000000001</c:v>
                </c:pt>
                <c:pt idx="20">
                  <c:v>238.386</c:v>
                </c:pt>
                <c:pt idx="21">
                  <c:v>242.14099999999999</c:v>
                </c:pt>
                <c:pt idx="22">
                  <c:v>252.381</c:v>
                </c:pt>
                <c:pt idx="23">
                  <c:v>232.38</c:v>
                </c:pt>
                <c:pt idx="24">
                  <c:v>374.57299999999998</c:v>
                </c:pt>
                <c:pt idx="25">
                  <c:v>409.68400000000003</c:v>
                </c:pt>
                <c:pt idx="26">
                  <c:v>568.82600000000002</c:v>
                </c:pt>
                <c:pt idx="27">
                  <c:v>572.178</c:v>
                </c:pt>
                <c:pt idx="28">
                  <c:v>536.29200000000003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437-5C4B-8DA0-3F767F68BA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1"/>
        <c:overlap val="100"/>
        <c:axId val="1041061056"/>
        <c:axId val="1031704688"/>
      </c:barChart>
      <c:catAx>
        <c:axId val="1041061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1704688"/>
        <c:crosses val="autoZero"/>
        <c:auto val="1"/>
        <c:lblAlgn val="ctr"/>
        <c:lblOffset val="100"/>
        <c:noMultiLvlLbl val="0"/>
      </c:catAx>
      <c:valAx>
        <c:axId val="1031704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061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38723259527814147"/>
          <c:y val="0.93121442280608668"/>
          <c:w val="0.32429055805104035"/>
          <c:h val="6.87855771939133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2-11T12:24:39.943" idx="2">
    <p:pos x="10" y="10"/>
    <p:text>Assembly/Disassembly?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2-11T12:27:10.787" idx="3">
    <p:pos x="10" y="10"/>
    <p:text>Highlighting (0 weaker, 1 bold)</p:text>
    <p:extLst>
      <p:ext uri="{C676402C-5697-4E1C-873F-D02D1690AC5C}">
        <p15:threadingInfo xmlns:p15="http://schemas.microsoft.com/office/powerpoint/2012/main" timeZoneBias="-60"/>
      </p:ext>
    </p:extLst>
  </p:cm>
  <p:cm authorId="2" dt="2020-02-11T12:27:30.890" idx="4">
    <p:pos x="10" y="106"/>
    <p:text>Colors?</p:text>
    <p:extLst>
      <p:ext uri="{C676402C-5697-4E1C-873F-D02D1690AC5C}">
        <p15:threadingInfo xmlns:p15="http://schemas.microsoft.com/office/powerpoint/2012/main" timeZoneBias="-60">
          <p15:parentCm authorId="2" idx="3"/>
        </p15:threadingInfo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2-11T12:45:02.842" idx="11">
    <p:pos x="10" y="10"/>
    <p:text>0x03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439C997-21E5-5348-AFE6-AB6F922648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27AC1D-5903-004B-A07D-BA6E3EE372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15C2D-FB91-8740-95C2-23C11A10F2F2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79EA0-CF08-6C46-9B0C-7A703F62F2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1E23A1-2359-A341-AFD4-DCB4B7D003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837C5-E66E-4749-8D3A-655388B1E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27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4E49F-5C3A-ED4E-A68A-CCB3AA3B5D59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8CB49-A7FB-5E4A-B599-DE2118135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41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3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68" algn="l" defTabSz="121893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36" algn="l" defTabSz="121893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04" algn="l" defTabSz="121893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872" algn="l" defTabSz="121893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340" algn="l" defTabSz="121893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808" algn="l" defTabSz="121893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275" algn="l" defTabSz="121893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744" algn="l" defTabSz="121893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8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Does anyone want me to do today’s presentation in English? Let me know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8CB49-A7FB-5E4A-B599-DE21181351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21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820B9-D5B9-4B9A-B3AE-285FB358A4CF}" type="slidenum">
              <a:rPr lang="en-US" altLang="en-US" smtClean="0"/>
              <a:pPr/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068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Add actual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820B9-D5B9-4B9A-B3AE-285FB358A4CF}" type="slidenum">
              <a:rPr lang="en-US" altLang="en-US" smtClean="0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250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Add actual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820B9-D5B9-4B9A-B3AE-285FB358A4CF}" type="slidenum">
              <a:rPr lang="en-US" altLang="en-US" smtClean="0"/>
              <a:pPr/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167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Add actual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820B9-D5B9-4B9A-B3AE-285FB358A4CF}" type="slidenum">
              <a:rPr lang="en-US" altLang="en-US" smtClean="0"/>
              <a:pPr/>
              <a:t>62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417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Add actual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820B9-D5B9-4B9A-B3AE-285FB358A4CF}" type="slidenum">
              <a:rPr lang="en-US" altLang="en-US" smtClean="0"/>
              <a:pPr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404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820B9-D5B9-4B9A-B3AE-285FB358A4CF}" type="slidenum">
              <a:rPr lang="en-US" altLang="en-US" smtClean="0"/>
              <a:pPr/>
              <a:t>90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926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_bm vs _gc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820B9-D5B9-4B9A-B3AE-285FB358A4CF}" type="slidenum">
              <a:rPr lang="en-US" altLang="en-US" smtClean="0"/>
              <a:pPr/>
              <a:t>91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981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8CB49-A7FB-5E4A-B599-DE21181351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4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511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820B9-D5B9-4B9A-B3AE-285FB358A4CF}" type="slidenum">
              <a:rPr lang="en-US" altLang="en-US" smtClean="0"/>
              <a:pPr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197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Fancy variables located at special memory location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820B9-D5B9-4B9A-B3AE-285FB358A4CF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5221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Callback to bitshifting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820B9-D5B9-4B9A-B3AE-285FB358A4CF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5087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820B9-D5B9-4B9A-B3AE-285FB358A4CF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076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820B9-D5B9-4B9A-B3AE-285FB358A4CF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317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 ^= B: </a:t>
            </a:r>
            <a:r>
              <a:rPr lang="nb-NO"/>
              <a:t>Where bit mask is 1, the updated register will change</a:t>
            </a: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820B9-D5B9-4B9A-B3AE-285FB358A4CF}" type="slidenum">
              <a:rPr lang="en-US" altLang="en-US" smtClean="0"/>
              <a:pPr/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797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 ^= B: </a:t>
            </a:r>
            <a:r>
              <a:rPr lang="nb-NO"/>
              <a:t>Where bit mask is 1, the updated register will change</a:t>
            </a: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820B9-D5B9-4B9A-B3AE-285FB358A4CF}" type="slidenum">
              <a:rPr lang="en-US" altLang="en-US" smtClean="0"/>
              <a:pPr/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3200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0165" y="2474260"/>
            <a:ext cx="6437455" cy="996522"/>
          </a:xfrm>
          <a:ln>
            <a:noFill/>
          </a:ln>
        </p:spPr>
        <p:txBody>
          <a:bodyPr anchor="b" anchorCtr="0"/>
          <a:lstStyle>
            <a:lvl1pPr algn="r">
              <a:defRPr sz="3800">
                <a:solidFill>
                  <a:srgbClr val="0E3689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1D45AC-B80D-4805-BA4C-8776489E8022}"/>
              </a:ext>
            </a:extLst>
          </p:cNvPr>
          <p:cNvSpPr/>
          <p:nvPr userDrawn="1"/>
        </p:nvSpPr>
        <p:spPr>
          <a:xfrm>
            <a:off x="9411530" y="6331942"/>
            <a:ext cx="2777297" cy="5260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CBDA27-1F54-4C50-8D76-28815B58BDC3}"/>
              </a:ext>
            </a:extLst>
          </p:cNvPr>
          <p:cNvCxnSpPr/>
          <p:nvPr userDrawn="1"/>
        </p:nvCxnSpPr>
        <p:spPr>
          <a:xfrm>
            <a:off x="7552849" y="2666723"/>
            <a:ext cx="0" cy="835152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EB7A8E4-4917-4A3E-8E2F-D070BB4D10DE}"/>
              </a:ext>
            </a:extLst>
          </p:cNvPr>
          <p:cNvSpPr txBox="1"/>
          <p:nvPr userDrawn="1"/>
        </p:nvSpPr>
        <p:spPr>
          <a:xfrm>
            <a:off x="4067363" y="3799832"/>
            <a:ext cx="7411397" cy="387772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algn="r"/>
            <a:r>
              <a:rPr lang="en-US" sz="1720">
                <a:solidFill>
                  <a:srgbClr val="1D9CE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Leading Provider of Smart, Connected and Secure Embedded Control Solutions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CBDA27-1F54-4C50-8D76-28815B58BDC3}"/>
              </a:ext>
            </a:extLst>
          </p:cNvPr>
          <p:cNvCxnSpPr/>
          <p:nvPr userDrawn="1"/>
        </p:nvCxnSpPr>
        <p:spPr>
          <a:xfrm flipH="1">
            <a:off x="3410606" y="3724987"/>
            <a:ext cx="7909168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99BB76E-0E67-7C41-9AEC-8C75006E44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35143" y="6123667"/>
            <a:ext cx="6419850" cy="252110"/>
          </a:xfrm>
          <a:prstGeom prst="rect">
            <a:avLst/>
          </a:prstGeom>
        </p:spPr>
        <p:txBody>
          <a:bodyPr lIns="182880" tIns="0" rIns="0" anchor="t" anchorCtr="0">
            <a:noAutofit/>
          </a:bodyPr>
          <a:lstStyle>
            <a:lvl1pPr marL="0" indent="0" algn="r">
              <a:buNone/>
              <a:defRPr sz="2200" b="0">
                <a:solidFill>
                  <a:srgbClr val="1D9CE4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B2D92EAD-7B52-0549-B90C-8F01DFF1E6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35142" y="5763412"/>
            <a:ext cx="6420245" cy="314325"/>
          </a:xfrm>
          <a:prstGeom prst="rect">
            <a:avLst/>
          </a:prstGeom>
        </p:spPr>
        <p:txBody>
          <a:bodyPr rIns="0" bIns="0" anchor="b" anchorCtr="0">
            <a:noAutofit/>
          </a:bodyPr>
          <a:lstStyle>
            <a:lvl1pPr marL="0" indent="0" algn="r">
              <a:lnSpc>
                <a:spcPts val="2340"/>
              </a:lnSpc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Presented by</a:t>
            </a:r>
          </a:p>
        </p:txBody>
      </p:sp>
      <p:pic>
        <p:nvPicPr>
          <p:cNvPr id="10" name="Picture 9" descr="SCS-015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55" y="5139766"/>
            <a:ext cx="1630420" cy="1630420"/>
          </a:xfrm>
          <a:prstGeom prst="rect">
            <a:avLst/>
          </a:prstGeom>
        </p:spPr>
      </p:pic>
      <p:pic>
        <p:nvPicPr>
          <p:cNvPr id="12" name="Picture 11" descr="MCHP-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621" y="2635935"/>
            <a:ext cx="3584711" cy="90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9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3394856-2C64-DE43-BBDF-953266084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6"/>
            <a:ext cx="11400661" cy="1600406"/>
          </a:xfrm>
          <a:prstGeom prst="rect">
            <a:avLst/>
          </a:prstGeom>
        </p:spPr>
        <p:txBody>
          <a:bodyPr vert="horz" lIns="121888" tIns="60944" rIns="121888" bIns="60944" rtlCol="0" anchor="t" anchorCtr="0">
            <a:noAutofit/>
          </a:bodyPr>
          <a:lstStyle/>
          <a:p>
            <a:r>
              <a:rPr lang="en-US"/>
              <a:t>Click to edit Master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E56F0-37A2-F74C-BB25-DF51CEB5F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281949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E966262-8B36-DB45-BCFF-E847EDF91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5"/>
            <a:ext cx="11400661" cy="777240"/>
          </a:xfrm>
        </p:spPr>
        <p:txBody>
          <a:bodyPr/>
          <a:lstStyle>
            <a:lvl1pPr>
              <a:defRPr>
                <a:solidFill>
                  <a:srgbClr val="0E3689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F614E39-BA14-7D4B-8328-2FB5286D32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603" y="829115"/>
            <a:ext cx="11400661" cy="4286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b="1" kern="0">
                <a:solidFill>
                  <a:srgbClr val="45A8C4"/>
                </a:solidFill>
                <a:latin typeface="+mn-lt"/>
                <a:cs typeface="Calibri"/>
              </a:rPr>
              <a:t>Subtitle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06521-0BA2-7C48-8CAD-8B9AFEEF6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1587056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DE752C-4DF4-1741-BE5B-60F47530E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2676225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80165" y="2474260"/>
            <a:ext cx="6437455" cy="996522"/>
          </a:xfrm>
          <a:ln>
            <a:noFill/>
          </a:ln>
        </p:spPr>
        <p:txBody>
          <a:bodyPr anchor="b" anchorCtr="0"/>
          <a:lstStyle>
            <a:lvl1pPr algn="r">
              <a:defRPr sz="3800">
                <a:solidFill>
                  <a:srgbClr val="0E3689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1D45AC-B80D-4805-BA4C-8776489E8022}"/>
              </a:ext>
            </a:extLst>
          </p:cNvPr>
          <p:cNvSpPr/>
          <p:nvPr userDrawn="1"/>
        </p:nvSpPr>
        <p:spPr>
          <a:xfrm>
            <a:off x="9411530" y="6331942"/>
            <a:ext cx="2777297" cy="5260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CBDA27-1F54-4C50-8D76-28815B58BDC3}"/>
              </a:ext>
            </a:extLst>
          </p:cNvPr>
          <p:cNvCxnSpPr/>
          <p:nvPr userDrawn="1"/>
        </p:nvCxnSpPr>
        <p:spPr>
          <a:xfrm>
            <a:off x="7552849" y="2666723"/>
            <a:ext cx="0" cy="835152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EB7A8E4-4917-4A3E-8E2F-D070BB4D10DE}"/>
              </a:ext>
            </a:extLst>
          </p:cNvPr>
          <p:cNvSpPr txBox="1"/>
          <p:nvPr userDrawn="1"/>
        </p:nvSpPr>
        <p:spPr>
          <a:xfrm>
            <a:off x="4067363" y="3799832"/>
            <a:ext cx="7411397" cy="387772"/>
          </a:xfrm>
          <a:prstGeom prst="rect">
            <a:avLst/>
          </a:prstGeom>
          <a:noFill/>
        </p:spPr>
        <p:txBody>
          <a:bodyPr wrap="none" lIns="121893" tIns="60947" rIns="121893" bIns="60947" rtlCol="0">
            <a:spAutoFit/>
          </a:bodyPr>
          <a:lstStyle/>
          <a:p>
            <a:pPr algn="r"/>
            <a:r>
              <a:rPr lang="en-US" sz="1720">
                <a:solidFill>
                  <a:srgbClr val="1D9CE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Leading Provider of Smart, Connected and Secure Embedded Control Solutions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CBDA27-1F54-4C50-8D76-28815B58BDC3}"/>
              </a:ext>
            </a:extLst>
          </p:cNvPr>
          <p:cNvCxnSpPr/>
          <p:nvPr userDrawn="1"/>
        </p:nvCxnSpPr>
        <p:spPr>
          <a:xfrm flipH="1">
            <a:off x="3410606" y="3724987"/>
            <a:ext cx="7909168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99BB76E-0E67-7C41-9AEC-8C75006E44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35143" y="6123667"/>
            <a:ext cx="6419850" cy="252110"/>
          </a:xfrm>
          <a:prstGeom prst="rect">
            <a:avLst/>
          </a:prstGeom>
        </p:spPr>
        <p:txBody>
          <a:bodyPr lIns="182880" tIns="0" rIns="0" anchor="t" anchorCtr="0">
            <a:noAutofit/>
          </a:bodyPr>
          <a:lstStyle>
            <a:lvl1pPr marL="0" indent="0" algn="r">
              <a:buNone/>
              <a:defRPr sz="2200" b="0">
                <a:solidFill>
                  <a:srgbClr val="1D9CE4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B2D92EAD-7B52-0549-B90C-8F01DFF1E6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35142" y="5763412"/>
            <a:ext cx="6420245" cy="314325"/>
          </a:xfrm>
          <a:prstGeom prst="rect">
            <a:avLst/>
          </a:prstGeom>
        </p:spPr>
        <p:txBody>
          <a:bodyPr rIns="0" bIns="0" anchor="b" anchorCtr="0">
            <a:noAutofit/>
          </a:bodyPr>
          <a:lstStyle>
            <a:lvl1pPr marL="0" indent="0" algn="r">
              <a:lnSpc>
                <a:spcPts val="2340"/>
              </a:lnSpc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Presented by</a:t>
            </a:r>
          </a:p>
        </p:txBody>
      </p:sp>
      <p:pic>
        <p:nvPicPr>
          <p:cNvPr id="10" name="Picture 9" descr="SCS-015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55" y="5139766"/>
            <a:ext cx="1630420" cy="1630420"/>
          </a:xfrm>
          <a:prstGeom prst="rect">
            <a:avLst/>
          </a:prstGeom>
        </p:spPr>
      </p:pic>
      <p:pic>
        <p:nvPicPr>
          <p:cNvPr id="12" name="Picture 11" descr="MCHP-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621" y="2635935"/>
            <a:ext cx="3584711" cy="90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75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AEC6540-64C7-9747-877E-6D8504F5D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6"/>
            <a:ext cx="11400661" cy="777240"/>
          </a:xfrm>
          <a:prstGeom prst="rect">
            <a:avLst/>
          </a:prstGeom>
        </p:spPr>
        <p:txBody>
          <a:bodyPr vert="horz" lIns="121888" tIns="60944" rIns="121888" bIns="60944" rtlCol="0" anchor="t" anchorCtr="0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86DAD2F-D448-354C-9ACF-03ED78E9AF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4778" y="923073"/>
            <a:ext cx="11400660" cy="5385963"/>
          </a:xfrm>
          <a:prstGeom prst="rect">
            <a:avLst/>
          </a:prstGeom>
        </p:spPr>
        <p:txBody>
          <a:bodyPr/>
          <a:lstStyle>
            <a:lvl1pPr marL="274201" indent="-274201">
              <a:defRPr sz="3200"/>
            </a:lvl1pPr>
            <a:lvl2pPr marL="576072" indent="-274320">
              <a:defRPr sz="2800"/>
            </a:lvl2pPr>
            <a:lvl3pPr marL="868680" indent="-274320">
              <a:defRPr sz="2400"/>
            </a:lvl3pPr>
            <a:lvl4pPr marL="1143000" indent="-274320">
              <a:defRPr sz="2000"/>
            </a:lvl4pPr>
            <a:lvl5pPr marL="1435608" indent="-274320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CFBB8E9-F63F-2849-8D93-515C0E381C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733" y="6413761"/>
            <a:ext cx="541052" cy="365125"/>
          </a:xfrm>
          <a:prstGeom prst="rect">
            <a:avLst/>
          </a:prstGeom>
        </p:spPr>
        <p:txBody>
          <a:bodyPr/>
          <a:lstStyle/>
          <a:p>
            <a:pPr algn="r"/>
            <a:fld id="{8C966FB5-52B7-6949-B0A0-AF71D5B5D070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8344651-9BC3-804A-ABEF-ABD80FF3C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3068303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9BB9-8088-1B4E-AA38-17BC94EF1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5"/>
            <a:ext cx="11400661" cy="777240"/>
          </a:xfr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5F3DB77-FEA1-E44C-9C5F-88B2D4B5D2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603" y="851831"/>
            <a:ext cx="11400661" cy="4286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>
                <a:solidFill>
                  <a:srgbClr val="1D9CE4"/>
                </a:solidFill>
              </a:defRPr>
            </a:lvl1pPr>
          </a:lstStyle>
          <a:p>
            <a:pPr lvl="0"/>
            <a:r>
              <a:rPr lang="en-US" b="1" kern="0">
                <a:solidFill>
                  <a:srgbClr val="45A8C4"/>
                </a:solidFill>
                <a:latin typeface="+mn-lt"/>
                <a:cs typeface="Calibri"/>
              </a:rPr>
              <a:t>Subtitle</a:t>
            </a:r>
            <a:endParaRPr lang="en-US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955162B4-304F-5841-8C1A-37D23DCFC9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5509" y="1403852"/>
            <a:ext cx="11400660" cy="4905184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84620E5-7604-BF40-AA2A-68D1E97B5A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733" y="6413761"/>
            <a:ext cx="541052" cy="365125"/>
          </a:xfrm>
          <a:prstGeom prst="rect">
            <a:avLst/>
          </a:prstGeom>
        </p:spPr>
        <p:txBody>
          <a:bodyPr/>
          <a:lstStyle/>
          <a:p>
            <a:pPr algn="r"/>
            <a:fld id="{8C966FB5-52B7-6949-B0A0-AF71D5B5D070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C4207E9-C13E-1647-9F09-C187007808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3440774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955162B4-304F-5841-8C1A-37D23DCFC9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5509" y="1626375"/>
            <a:ext cx="11400660" cy="4664076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84620E5-7604-BF40-AA2A-68D1E97B5A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733" y="6413761"/>
            <a:ext cx="541052" cy="365125"/>
          </a:xfrm>
          <a:prstGeom prst="rect">
            <a:avLst/>
          </a:prstGeom>
        </p:spPr>
        <p:txBody>
          <a:bodyPr/>
          <a:lstStyle/>
          <a:p>
            <a:pPr algn="r"/>
            <a:fld id="{8C966FB5-52B7-6949-B0A0-AF71D5B5D070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98AAA9D-2041-3B4F-8508-758963B79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6"/>
            <a:ext cx="11400661" cy="1489280"/>
          </a:xfrm>
          <a:prstGeom prst="rect">
            <a:avLst/>
          </a:prstGeom>
        </p:spPr>
        <p:txBody>
          <a:bodyPr vert="horz" lIns="121888" tIns="60944" rIns="121888" bIns="60944" rtlCol="0" anchor="t" anchorCtr="0">
            <a:noAutofit/>
          </a:bodyPr>
          <a:lstStyle/>
          <a:p>
            <a:r>
              <a:rPr lang="en-US"/>
              <a:t>Click to edit Master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A6C8C-5670-1242-B987-55F42BAD9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2829715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14ABC63-0F02-3D4C-B5A8-224D9EF0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7"/>
            <a:ext cx="11400661" cy="777240"/>
          </a:xfr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2EFF8C43-59A6-4644-B04E-6AE187BD55D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5509" y="929269"/>
            <a:ext cx="5505846" cy="5374679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69F5C3FF-72D2-604B-A6AF-63E081CA68F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50324" y="929270"/>
            <a:ext cx="5505846" cy="5374678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E207374-1933-8943-A74C-3F7383DA9D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733" y="6413761"/>
            <a:ext cx="541052" cy="365125"/>
          </a:xfrm>
          <a:prstGeom prst="rect">
            <a:avLst/>
          </a:prstGeom>
        </p:spPr>
        <p:txBody>
          <a:bodyPr/>
          <a:lstStyle/>
          <a:p>
            <a:pPr algn="r"/>
            <a:fld id="{8C966FB5-52B7-6949-B0A0-AF71D5B5D070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72A14E-E83F-9541-B766-352B85366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154026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14ABC63-0F02-3D4C-B5A8-224D9EF0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7"/>
            <a:ext cx="11400661" cy="777240"/>
          </a:xfrm>
        </p:spPr>
        <p:txBody>
          <a:bodyPr>
            <a:noAutofit/>
          </a:bodyPr>
          <a:lstStyle/>
          <a:p>
            <a:r>
              <a:rPr lang="en-US"/>
              <a:t>Click to edit Master 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F0C5114-81F0-6D40-9DA2-1EA66CC7C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603" y="851831"/>
            <a:ext cx="11400661" cy="4286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>
                <a:solidFill>
                  <a:srgbClr val="1D9CE4"/>
                </a:solidFill>
              </a:defRPr>
            </a:lvl1pPr>
          </a:lstStyle>
          <a:p>
            <a:pPr lvl="0"/>
            <a:r>
              <a:rPr lang="en-US" b="1" kern="0">
                <a:solidFill>
                  <a:srgbClr val="45A8C4"/>
                </a:solidFill>
                <a:latin typeface="+mn-lt"/>
                <a:cs typeface="Calibri"/>
              </a:rPr>
              <a:t>Subtitle</a:t>
            </a:r>
            <a:endParaRPr lang="en-US"/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4354C555-752C-5946-99B7-1752C8A6C9F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2454" y="1408545"/>
            <a:ext cx="5505846" cy="4907794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B1B5C683-E8CE-5447-B10F-1FA96B9838C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50324" y="1408546"/>
            <a:ext cx="5505846" cy="4907794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BEDC3A6-F00E-AA48-99C4-75A500F53A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733" y="6413761"/>
            <a:ext cx="541052" cy="365125"/>
          </a:xfrm>
          <a:prstGeom prst="rect">
            <a:avLst/>
          </a:prstGeom>
        </p:spPr>
        <p:txBody>
          <a:bodyPr/>
          <a:lstStyle/>
          <a:p>
            <a:pPr algn="r"/>
            <a:fld id="{8C966FB5-52B7-6949-B0A0-AF71D5B5D070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9F735E5-BB03-E141-8FE5-6E137A04C7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2340959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507" y="923075"/>
            <a:ext cx="5474569" cy="567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 u="sng">
                <a:solidFill>
                  <a:schemeClr val="accent1"/>
                </a:solidFill>
              </a:defRPr>
            </a:lvl1pPr>
            <a:lvl2pPr marL="609443" indent="0">
              <a:buNone/>
              <a:defRPr sz="2700" b="1"/>
            </a:lvl2pPr>
            <a:lvl3pPr marL="1218885" indent="0">
              <a:buNone/>
              <a:defRPr sz="2400" b="1"/>
            </a:lvl3pPr>
            <a:lvl4pPr marL="1828328" indent="0">
              <a:buNone/>
              <a:defRPr sz="2100" b="1"/>
            </a:lvl4pPr>
            <a:lvl5pPr marL="2437771" indent="0">
              <a:buNone/>
              <a:defRPr sz="2100" b="1"/>
            </a:lvl5pPr>
            <a:lvl6pPr marL="3047213" indent="0">
              <a:buNone/>
              <a:defRPr sz="2100" b="1"/>
            </a:lvl6pPr>
            <a:lvl7pPr marL="3656656" indent="0">
              <a:buNone/>
              <a:defRPr sz="2100" b="1"/>
            </a:lvl7pPr>
            <a:lvl8pPr marL="4266097" indent="0">
              <a:buNone/>
              <a:defRPr sz="2100" b="1"/>
            </a:lvl8pPr>
            <a:lvl9pPr marL="487554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85192" y="941660"/>
            <a:ext cx="5387630" cy="56771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u="sng">
                <a:solidFill>
                  <a:schemeClr val="accent1"/>
                </a:solidFill>
              </a:defRPr>
            </a:lvl1pPr>
            <a:lvl2pPr marL="609443" indent="0">
              <a:buNone/>
              <a:defRPr sz="2700" b="1"/>
            </a:lvl2pPr>
            <a:lvl3pPr marL="1218885" indent="0">
              <a:buNone/>
              <a:defRPr sz="2400" b="1"/>
            </a:lvl3pPr>
            <a:lvl4pPr marL="1828328" indent="0">
              <a:buNone/>
              <a:defRPr sz="2100" b="1"/>
            </a:lvl4pPr>
            <a:lvl5pPr marL="2437771" indent="0">
              <a:buNone/>
              <a:defRPr sz="2100" b="1"/>
            </a:lvl5pPr>
            <a:lvl6pPr marL="3047213" indent="0">
              <a:buNone/>
              <a:defRPr sz="2100" b="1"/>
            </a:lvl6pPr>
            <a:lvl7pPr marL="3656656" indent="0">
              <a:buNone/>
              <a:defRPr sz="2100" b="1"/>
            </a:lvl7pPr>
            <a:lvl8pPr marL="4266097" indent="0">
              <a:buNone/>
              <a:defRPr sz="2100" b="1"/>
            </a:lvl8pPr>
            <a:lvl9pPr marL="487554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898E04-A14A-8140-993E-87174E0C2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7"/>
            <a:ext cx="11400661" cy="777240"/>
          </a:xfr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5170BFA0-6B7E-2944-A49D-35B39ABC44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5509" y="1561175"/>
            <a:ext cx="5474567" cy="4795020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C883CD4E-1B81-AF4E-B076-F6C9C7DA169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85193" y="1561175"/>
            <a:ext cx="5387630" cy="4795019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9CE0440D-3370-E243-B5FE-5489B4AA25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733" y="6413761"/>
            <a:ext cx="541052" cy="365125"/>
          </a:xfrm>
          <a:prstGeom prst="rect">
            <a:avLst/>
          </a:prstGeom>
        </p:spPr>
        <p:txBody>
          <a:bodyPr/>
          <a:lstStyle/>
          <a:p>
            <a:pPr algn="r"/>
            <a:fld id="{8C966FB5-52B7-6949-B0A0-AF71D5B5D070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2902E3F-7B87-844B-A375-55F0B513465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2073102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10606" y="2034289"/>
            <a:ext cx="7909168" cy="1591386"/>
          </a:xfrm>
        </p:spPr>
        <p:txBody>
          <a:bodyPr anchor="b" anchorCtr="0"/>
          <a:lstStyle>
            <a:lvl1pPr algn="r">
              <a:defRPr sz="5300" b="1" cap="none" baseline="0">
                <a:solidFill>
                  <a:srgbClr val="0E3689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410606" y="3824300"/>
            <a:ext cx="7909168" cy="101862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r">
              <a:buNone/>
              <a:defRPr sz="2700" b="0">
                <a:solidFill>
                  <a:srgbClr val="1D9CE4"/>
                </a:solidFill>
              </a:defRPr>
            </a:lvl1pPr>
            <a:lvl2pPr marL="60944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8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3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7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2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6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0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Subtitle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D51101-8690-2A4A-89F5-D13814AF99A1}"/>
              </a:ext>
            </a:extLst>
          </p:cNvPr>
          <p:cNvCxnSpPr/>
          <p:nvPr userDrawn="1"/>
        </p:nvCxnSpPr>
        <p:spPr>
          <a:xfrm flipH="1">
            <a:off x="3410606" y="3724987"/>
            <a:ext cx="7909168" cy="0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232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509" y="1381004"/>
            <a:ext cx="5474569" cy="58060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u="sng">
                <a:solidFill>
                  <a:schemeClr val="accent1"/>
                </a:solidFill>
              </a:defRPr>
            </a:lvl1pPr>
            <a:lvl2pPr marL="609443" indent="0">
              <a:buNone/>
              <a:defRPr sz="2700" b="1"/>
            </a:lvl2pPr>
            <a:lvl3pPr marL="1218885" indent="0">
              <a:buNone/>
              <a:defRPr sz="2400" b="1"/>
            </a:lvl3pPr>
            <a:lvl4pPr marL="1828328" indent="0">
              <a:buNone/>
              <a:defRPr sz="2100" b="1"/>
            </a:lvl4pPr>
            <a:lvl5pPr marL="2437771" indent="0">
              <a:buNone/>
              <a:defRPr sz="2100" b="1"/>
            </a:lvl5pPr>
            <a:lvl6pPr marL="3047213" indent="0">
              <a:buNone/>
              <a:defRPr sz="2100" b="1"/>
            </a:lvl6pPr>
            <a:lvl7pPr marL="3656656" indent="0">
              <a:buNone/>
              <a:defRPr sz="2100" b="1"/>
            </a:lvl7pPr>
            <a:lvl8pPr marL="4266097" indent="0">
              <a:buNone/>
              <a:defRPr sz="2100" b="1"/>
            </a:lvl8pPr>
            <a:lvl9pPr marL="487554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5192" y="1381003"/>
            <a:ext cx="5387630" cy="58060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u="sng">
                <a:solidFill>
                  <a:schemeClr val="accent1"/>
                </a:solidFill>
              </a:defRPr>
            </a:lvl1pPr>
            <a:lvl2pPr marL="609443" indent="0">
              <a:buNone/>
              <a:defRPr sz="2700" b="1"/>
            </a:lvl2pPr>
            <a:lvl3pPr marL="1218885" indent="0">
              <a:buNone/>
              <a:defRPr sz="2400" b="1"/>
            </a:lvl3pPr>
            <a:lvl4pPr marL="1828328" indent="0">
              <a:buNone/>
              <a:defRPr sz="2100" b="1"/>
            </a:lvl4pPr>
            <a:lvl5pPr marL="2437771" indent="0">
              <a:buNone/>
              <a:defRPr sz="2100" b="1"/>
            </a:lvl5pPr>
            <a:lvl6pPr marL="3047213" indent="0">
              <a:buNone/>
              <a:defRPr sz="2100" b="1"/>
            </a:lvl6pPr>
            <a:lvl7pPr marL="3656656" indent="0">
              <a:buNone/>
              <a:defRPr sz="2100" b="1"/>
            </a:lvl7pPr>
            <a:lvl8pPr marL="4266097" indent="0">
              <a:buNone/>
              <a:defRPr sz="2100" b="1"/>
            </a:lvl8pPr>
            <a:lvl9pPr marL="487554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22C09BD-60A2-D244-8F4B-695A12274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7"/>
            <a:ext cx="11400661" cy="777240"/>
          </a:xfr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1D56C46-C13D-6843-8D78-E9DE559D3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603" y="851831"/>
            <a:ext cx="11400661" cy="4286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b="1" kern="0">
                <a:solidFill>
                  <a:srgbClr val="45A8C4"/>
                </a:solidFill>
                <a:latin typeface="+mn-lt"/>
                <a:cs typeface="Calibri"/>
              </a:rPr>
              <a:t>Subtitle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8E56A8-D17E-8848-8C5B-EC8D2FC7921A}"/>
              </a:ext>
            </a:extLst>
          </p:cNvPr>
          <p:cNvSpPr/>
          <p:nvPr userDrawn="1"/>
        </p:nvSpPr>
        <p:spPr>
          <a:xfrm>
            <a:off x="10436087" y="6490880"/>
            <a:ext cx="129209" cy="1981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61902A9B-4EBD-9042-9417-398D31C80D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5509" y="1988634"/>
            <a:ext cx="5474567" cy="4327704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326E65A8-182F-624C-B231-E6CD084CC09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85193" y="1988634"/>
            <a:ext cx="5387630" cy="4327704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C84BCC1-19CF-B943-832F-E67188616C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733" y="6413761"/>
            <a:ext cx="541052" cy="365125"/>
          </a:xfrm>
          <a:prstGeom prst="rect">
            <a:avLst/>
          </a:prstGeom>
        </p:spPr>
        <p:txBody>
          <a:bodyPr/>
          <a:lstStyle/>
          <a:p>
            <a:pPr algn="r"/>
            <a:fld id="{8C966FB5-52B7-6949-B0A0-AF71D5B5D070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985913B-9067-5E4F-BEB8-B40B0526CDD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2167312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3394856-2C64-DE43-BBDF-953266084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6"/>
            <a:ext cx="11400661" cy="1600406"/>
          </a:xfrm>
          <a:prstGeom prst="rect">
            <a:avLst/>
          </a:prstGeom>
        </p:spPr>
        <p:txBody>
          <a:bodyPr vert="horz" lIns="121888" tIns="60944" rIns="121888" bIns="60944" rtlCol="0" anchor="t" anchorCtr="0">
            <a:noAutofit/>
          </a:bodyPr>
          <a:lstStyle/>
          <a:p>
            <a:r>
              <a:rPr lang="en-US"/>
              <a:t>Click to edit Master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D18F9-37A4-E647-9A00-D6F3C9AE24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733" y="6413761"/>
            <a:ext cx="541052" cy="365125"/>
          </a:xfrm>
          <a:prstGeom prst="rect">
            <a:avLst/>
          </a:prstGeom>
        </p:spPr>
        <p:txBody>
          <a:bodyPr/>
          <a:lstStyle/>
          <a:p>
            <a:pPr algn="r"/>
            <a:fld id="{8C966FB5-52B7-6949-B0A0-AF71D5B5D070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E56F0-37A2-F74C-BB25-DF51CEB5F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2802120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E966262-8B36-DB45-BCFF-E847EDF91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5"/>
            <a:ext cx="11400661" cy="777240"/>
          </a:xfrm>
        </p:spPr>
        <p:txBody>
          <a:bodyPr/>
          <a:lstStyle>
            <a:lvl1pPr>
              <a:defRPr>
                <a:solidFill>
                  <a:srgbClr val="0E3689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F614E39-BA14-7D4B-8328-2FB5286D32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603" y="855575"/>
            <a:ext cx="11400661" cy="4286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b="1" kern="0">
                <a:solidFill>
                  <a:srgbClr val="45A8C4"/>
                </a:solidFill>
                <a:latin typeface="+mn-lt"/>
                <a:cs typeface="Calibri"/>
              </a:rPr>
              <a:t>Subtitle</a:t>
            </a: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E1AF5FC-F2FA-394E-84C1-01EAD8B919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5733" y="6413761"/>
            <a:ext cx="541052" cy="365125"/>
          </a:xfrm>
          <a:prstGeom prst="rect">
            <a:avLst/>
          </a:prstGeom>
        </p:spPr>
        <p:txBody>
          <a:bodyPr/>
          <a:lstStyle/>
          <a:p>
            <a:pPr algn="r"/>
            <a:fld id="{8C966FB5-52B7-6949-B0A0-AF71D5B5D070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06521-0BA2-7C48-8CAD-8B9AFEEF6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494327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l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620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AEC6540-64C7-9747-877E-6D8504F5D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6"/>
            <a:ext cx="11400661" cy="777240"/>
          </a:xfrm>
          <a:prstGeom prst="rect">
            <a:avLst/>
          </a:prstGeom>
        </p:spPr>
        <p:txBody>
          <a:bodyPr vert="horz" lIns="121888" tIns="60944" rIns="121888" bIns="60944" rtlCol="0" anchor="t" anchorCtr="0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86DAD2F-D448-354C-9ACF-03ED78E9AF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4778" y="923073"/>
            <a:ext cx="11400660" cy="5385963"/>
          </a:xfrm>
          <a:prstGeom prst="rect">
            <a:avLst/>
          </a:prstGeom>
        </p:spPr>
        <p:txBody>
          <a:bodyPr/>
          <a:lstStyle>
            <a:lvl1pPr marL="274201" indent="-274201">
              <a:defRPr sz="3200"/>
            </a:lvl1pPr>
            <a:lvl2pPr marL="576072" indent="-274320">
              <a:defRPr sz="2800"/>
            </a:lvl2pPr>
            <a:lvl3pPr marL="868680" indent="-274320">
              <a:defRPr sz="2400"/>
            </a:lvl3pPr>
            <a:lvl4pPr marL="1143000" indent="-274320">
              <a:defRPr sz="2000"/>
            </a:lvl4pPr>
            <a:lvl5pPr marL="1435608" indent="-274320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8344651-9BC3-804A-ABEF-ABD80FF3C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487680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9BB9-8088-1B4E-AA38-17BC94EF1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5"/>
            <a:ext cx="11400661" cy="777240"/>
          </a:xfr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5F3DB77-FEA1-E44C-9C5F-88B2D4B5D2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603" y="831986"/>
            <a:ext cx="11400661" cy="4286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>
                <a:solidFill>
                  <a:srgbClr val="1D9CE4"/>
                </a:solidFill>
              </a:defRPr>
            </a:lvl1pPr>
          </a:lstStyle>
          <a:p>
            <a:pPr lvl="0"/>
            <a:r>
              <a:rPr lang="en-US" b="1" kern="0">
                <a:solidFill>
                  <a:srgbClr val="45A8C4"/>
                </a:solidFill>
                <a:latin typeface="+mn-lt"/>
                <a:cs typeface="Calibri"/>
              </a:rPr>
              <a:t>Subtitle</a:t>
            </a:r>
            <a:endParaRPr lang="en-US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955162B4-304F-5841-8C1A-37D23DCFC9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5509" y="1403852"/>
            <a:ext cx="11400660" cy="4905184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C4207E9-C13E-1647-9F09-C187007808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221970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955162B4-304F-5841-8C1A-37D23DCFC9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5509" y="1626375"/>
            <a:ext cx="11400660" cy="4664076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98AAA9D-2041-3B4F-8508-758963B79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6"/>
            <a:ext cx="11400661" cy="1489280"/>
          </a:xfrm>
          <a:prstGeom prst="rect">
            <a:avLst/>
          </a:prstGeom>
        </p:spPr>
        <p:txBody>
          <a:bodyPr vert="horz" lIns="121888" tIns="60944" rIns="121888" bIns="60944" rtlCol="0" anchor="t" anchorCtr="0">
            <a:noAutofit/>
          </a:bodyPr>
          <a:lstStyle/>
          <a:p>
            <a:r>
              <a:rPr lang="en-US"/>
              <a:t>Click to edit Master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A6C8C-5670-1242-B987-55F42BAD9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457055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14ABC63-0F02-3D4C-B5A8-224D9EF0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7"/>
            <a:ext cx="11400661" cy="777240"/>
          </a:xfr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2EFF8C43-59A6-4644-B04E-6AE187BD55D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5509" y="929269"/>
            <a:ext cx="5505846" cy="5374679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69F5C3FF-72D2-604B-A6AF-63E081CA68F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50324" y="929270"/>
            <a:ext cx="5505846" cy="5374678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72A14E-E83F-9541-B766-352B85366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3301814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14ABC63-0F02-3D4C-B5A8-224D9EF0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7"/>
            <a:ext cx="11400661" cy="777240"/>
          </a:xfrm>
        </p:spPr>
        <p:txBody>
          <a:bodyPr>
            <a:noAutofit/>
          </a:bodyPr>
          <a:lstStyle/>
          <a:p>
            <a:r>
              <a:rPr lang="en-US"/>
              <a:t>Click to edit Master 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F0C5114-81F0-6D40-9DA2-1EA66CC7C6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603" y="831986"/>
            <a:ext cx="11400661" cy="4286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>
                <a:solidFill>
                  <a:srgbClr val="1D9CE4"/>
                </a:solidFill>
              </a:defRPr>
            </a:lvl1pPr>
          </a:lstStyle>
          <a:p>
            <a:pPr lvl="0"/>
            <a:r>
              <a:rPr lang="en-US" b="1" kern="0">
                <a:solidFill>
                  <a:srgbClr val="45A8C4"/>
                </a:solidFill>
                <a:latin typeface="+mn-lt"/>
                <a:cs typeface="Calibri"/>
              </a:rPr>
              <a:t>Subtitle</a:t>
            </a:r>
            <a:endParaRPr lang="en-US"/>
          </a:p>
        </p:txBody>
      </p:sp>
      <p:sp>
        <p:nvSpPr>
          <p:cNvPr id="10" name="Content Placeholder 12">
            <a:extLst>
              <a:ext uri="{FF2B5EF4-FFF2-40B4-BE49-F238E27FC236}">
                <a16:creationId xmlns:a16="http://schemas.microsoft.com/office/drawing/2014/main" id="{4354C555-752C-5946-99B7-1752C8A6C9F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2454" y="1408545"/>
            <a:ext cx="5505846" cy="4907794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B1B5C683-E8CE-5447-B10F-1FA96B9838C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50324" y="1408546"/>
            <a:ext cx="5505846" cy="4907794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9F735E5-BB03-E141-8FE5-6E137A04C7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90784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507" y="923075"/>
            <a:ext cx="5474569" cy="567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i="0" u="sng">
                <a:solidFill>
                  <a:schemeClr val="accent1"/>
                </a:solidFill>
              </a:defRPr>
            </a:lvl1pPr>
            <a:lvl2pPr marL="609443" indent="0">
              <a:buNone/>
              <a:defRPr sz="2700" b="1"/>
            </a:lvl2pPr>
            <a:lvl3pPr marL="1218885" indent="0">
              <a:buNone/>
              <a:defRPr sz="2400" b="1"/>
            </a:lvl3pPr>
            <a:lvl4pPr marL="1828328" indent="0">
              <a:buNone/>
              <a:defRPr sz="2100" b="1"/>
            </a:lvl4pPr>
            <a:lvl5pPr marL="2437771" indent="0">
              <a:buNone/>
              <a:defRPr sz="2100" b="1"/>
            </a:lvl5pPr>
            <a:lvl6pPr marL="3047213" indent="0">
              <a:buNone/>
              <a:defRPr sz="2100" b="1"/>
            </a:lvl6pPr>
            <a:lvl7pPr marL="3656656" indent="0">
              <a:buNone/>
              <a:defRPr sz="2100" b="1"/>
            </a:lvl7pPr>
            <a:lvl8pPr marL="4266097" indent="0">
              <a:buNone/>
              <a:defRPr sz="2100" b="1"/>
            </a:lvl8pPr>
            <a:lvl9pPr marL="487554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85192" y="941660"/>
            <a:ext cx="5387630" cy="56771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u="sng">
                <a:solidFill>
                  <a:schemeClr val="accent1"/>
                </a:solidFill>
              </a:defRPr>
            </a:lvl1pPr>
            <a:lvl2pPr marL="609443" indent="0">
              <a:buNone/>
              <a:defRPr sz="2700" b="1"/>
            </a:lvl2pPr>
            <a:lvl3pPr marL="1218885" indent="0">
              <a:buNone/>
              <a:defRPr sz="2400" b="1"/>
            </a:lvl3pPr>
            <a:lvl4pPr marL="1828328" indent="0">
              <a:buNone/>
              <a:defRPr sz="2100" b="1"/>
            </a:lvl4pPr>
            <a:lvl5pPr marL="2437771" indent="0">
              <a:buNone/>
              <a:defRPr sz="2100" b="1"/>
            </a:lvl5pPr>
            <a:lvl6pPr marL="3047213" indent="0">
              <a:buNone/>
              <a:defRPr sz="2100" b="1"/>
            </a:lvl6pPr>
            <a:lvl7pPr marL="3656656" indent="0">
              <a:buNone/>
              <a:defRPr sz="2100" b="1"/>
            </a:lvl7pPr>
            <a:lvl8pPr marL="4266097" indent="0">
              <a:buNone/>
              <a:defRPr sz="2100" b="1"/>
            </a:lvl8pPr>
            <a:lvl9pPr marL="487554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898E04-A14A-8140-993E-87174E0C2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7"/>
            <a:ext cx="11400661" cy="777240"/>
          </a:xfr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sp>
        <p:nvSpPr>
          <p:cNvPr id="8" name="Content Placeholder 12">
            <a:extLst>
              <a:ext uri="{FF2B5EF4-FFF2-40B4-BE49-F238E27FC236}">
                <a16:creationId xmlns:a16="http://schemas.microsoft.com/office/drawing/2014/main" id="{5170BFA0-6B7E-2944-A49D-35B39ABC44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5509" y="1561175"/>
            <a:ext cx="5474567" cy="4795020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C883CD4E-1B81-AF4E-B076-F6C9C7DA169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85193" y="1561175"/>
            <a:ext cx="5387630" cy="4795019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2902E3F-7B87-844B-A375-55F0B513465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116319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509" y="1381004"/>
            <a:ext cx="5474569" cy="58060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u="sng">
                <a:solidFill>
                  <a:schemeClr val="accent1"/>
                </a:solidFill>
              </a:defRPr>
            </a:lvl1pPr>
            <a:lvl2pPr marL="609443" indent="0">
              <a:buNone/>
              <a:defRPr sz="2700" b="1"/>
            </a:lvl2pPr>
            <a:lvl3pPr marL="1218885" indent="0">
              <a:buNone/>
              <a:defRPr sz="2400" b="1"/>
            </a:lvl3pPr>
            <a:lvl4pPr marL="1828328" indent="0">
              <a:buNone/>
              <a:defRPr sz="2100" b="1"/>
            </a:lvl4pPr>
            <a:lvl5pPr marL="2437771" indent="0">
              <a:buNone/>
              <a:defRPr sz="2100" b="1"/>
            </a:lvl5pPr>
            <a:lvl6pPr marL="3047213" indent="0">
              <a:buNone/>
              <a:defRPr sz="2100" b="1"/>
            </a:lvl6pPr>
            <a:lvl7pPr marL="3656656" indent="0">
              <a:buNone/>
              <a:defRPr sz="2100" b="1"/>
            </a:lvl7pPr>
            <a:lvl8pPr marL="4266097" indent="0">
              <a:buNone/>
              <a:defRPr sz="2100" b="1"/>
            </a:lvl8pPr>
            <a:lvl9pPr marL="487554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5192" y="1381003"/>
            <a:ext cx="5387630" cy="58060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800" b="1" u="sng">
                <a:solidFill>
                  <a:schemeClr val="accent1"/>
                </a:solidFill>
              </a:defRPr>
            </a:lvl1pPr>
            <a:lvl2pPr marL="609443" indent="0">
              <a:buNone/>
              <a:defRPr sz="2700" b="1"/>
            </a:lvl2pPr>
            <a:lvl3pPr marL="1218885" indent="0">
              <a:buNone/>
              <a:defRPr sz="2400" b="1"/>
            </a:lvl3pPr>
            <a:lvl4pPr marL="1828328" indent="0">
              <a:buNone/>
              <a:defRPr sz="2100" b="1"/>
            </a:lvl4pPr>
            <a:lvl5pPr marL="2437771" indent="0">
              <a:buNone/>
              <a:defRPr sz="2100" b="1"/>
            </a:lvl5pPr>
            <a:lvl6pPr marL="3047213" indent="0">
              <a:buNone/>
              <a:defRPr sz="2100" b="1"/>
            </a:lvl6pPr>
            <a:lvl7pPr marL="3656656" indent="0">
              <a:buNone/>
              <a:defRPr sz="2100" b="1"/>
            </a:lvl7pPr>
            <a:lvl8pPr marL="4266097" indent="0">
              <a:buNone/>
              <a:defRPr sz="2100" b="1"/>
            </a:lvl8pPr>
            <a:lvl9pPr marL="487554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22C09BD-60A2-D244-8F4B-695A12274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7"/>
            <a:ext cx="11400661" cy="777240"/>
          </a:xfrm>
        </p:spPr>
        <p:txBody>
          <a:bodyPr/>
          <a:lstStyle/>
          <a:p>
            <a:r>
              <a:rPr lang="en-US"/>
              <a:t>Click to edit Master 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1D56C46-C13D-6843-8D78-E9DE559D3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603" y="831986"/>
            <a:ext cx="11400661" cy="4286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b="1" kern="0">
                <a:solidFill>
                  <a:srgbClr val="45A8C4"/>
                </a:solidFill>
                <a:latin typeface="+mn-lt"/>
                <a:cs typeface="Calibri"/>
              </a:rPr>
              <a:t>Subtitle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8E56A8-D17E-8848-8C5B-EC8D2FC7921A}"/>
              </a:ext>
            </a:extLst>
          </p:cNvPr>
          <p:cNvSpPr/>
          <p:nvPr userDrawn="1"/>
        </p:nvSpPr>
        <p:spPr>
          <a:xfrm>
            <a:off x="10436087" y="6490880"/>
            <a:ext cx="129209" cy="1981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61902A9B-4EBD-9042-9417-398D31C80DB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55509" y="1988634"/>
            <a:ext cx="5474567" cy="4327704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326E65A8-182F-624C-B231-E6CD084CC09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85193" y="1988634"/>
            <a:ext cx="5387630" cy="4327704"/>
          </a:xfrm>
          <a:prstGeom prst="rect">
            <a:avLst/>
          </a:prstGeom>
        </p:spPr>
        <p:txBody>
          <a:bodyPr/>
          <a:lstStyle>
            <a:lvl1pPr marL="274201" indent="-274201">
              <a:defRPr/>
            </a:lvl1pPr>
            <a:lvl2pPr marL="576072" indent="-274320">
              <a:defRPr/>
            </a:lvl2pPr>
            <a:lvl3pPr marL="868680" indent="-274320">
              <a:defRPr/>
            </a:lvl3pPr>
            <a:lvl4pPr marL="1143000" indent="-274320">
              <a:defRPr/>
            </a:lvl4pPr>
            <a:lvl5pPr marL="1435608" indent="-27432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985913B-9067-5E4F-BEB8-B40B0526CDD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326796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CHP-logo.jpg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436" y="6396138"/>
            <a:ext cx="1447127" cy="36444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5509" y="96296"/>
            <a:ext cx="11400661" cy="942795"/>
          </a:xfrm>
          <a:prstGeom prst="rect">
            <a:avLst/>
          </a:prstGeom>
        </p:spPr>
        <p:txBody>
          <a:bodyPr vert="horz" lIns="121888" tIns="60944" rIns="121888" bIns="60944" rtlCol="0" anchor="t" anchorCtr="0">
            <a:noAutofit/>
          </a:bodyPr>
          <a:lstStyle/>
          <a:p>
            <a:r>
              <a:rPr lang="en-US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509" y="1039091"/>
            <a:ext cx="11400661" cy="5412311"/>
          </a:xfrm>
          <a:prstGeom prst="rect">
            <a:avLst/>
          </a:prstGeom>
        </p:spPr>
        <p:txBody>
          <a:bodyPr vert="horz" lIns="121888" tIns="60944" rIns="121888" bIns="609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2589C74-EF87-2646-A562-5428C2FBE5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67033" y="6495408"/>
            <a:ext cx="53949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3A89BA97-E076-0C46-96C3-2C5079BFCB08}" type="slidenum">
              <a:rPr lang="en-US" sz="1300" smtClean="0">
                <a:solidFill>
                  <a:schemeClr val="bg1">
                    <a:lumMod val="50000"/>
                  </a:schemeClr>
                </a:solidFill>
              </a:rPr>
              <a:pPr algn="l"/>
              <a:t>‹#›</a:t>
            </a:fld>
            <a:endParaRPr lang="en-US" sz="13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8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49" r:id="rId13"/>
    <p:sldLayoutId id="2147483650" r:id="rId14"/>
    <p:sldLayoutId id="2147483656" r:id="rId15"/>
    <p:sldLayoutId id="2147483660" r:id="rId16"/>
    <p:sldLayoutId id="2147483652" r:id="rId17"/>
    <p:sldLayoutId id="2147483657" r:id="rId18"/>
    <p:sldLayoutId id="2147483653" r:id="rId19"/>
    <p:sldLayoutId id="2147483658" r:id="rId20"/>
    <p:sldLayoutId id="2147483654" r:id="rId21"/>
    <p:sldLayoutId id="2147483659" r:id="rId22"/>
    <p:sldLayoutId id="2147483674" r:id="rId23"/>
  </p:sldLayoutIdLst>
  <p:hf sldNum="0" hdr="0" dt="0"/>
  <p:txStyles>
    <p:titleStyle>
      <a:lvl1pPr algn="l" defTabSz="609443" rtl="0" eaLnBrk="1" latinLnBrk="0" hangingPunct="1">
        <a:lnSpc>
          <a:spcPct val="100000"/>
        </a:lnSpc>
        <a:spcBef>
          <a:spcPct val="0"/>
        </a:spcBef>
        <a:buNone/>
        <a:defRPr sz="4400" b="1" kern="1200" normalizeH="0" baseline="0">
          <a:solidFill>
            <a:srgbClr val="0E3689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609443" rtl="0" eaLnBrk="1" latinLnBrk="0" hangingPunct="1">
        <a:spcBef>
          <a:spcPts val="300"/>
        </a:spcBef>
        <a:buClr>
          <a:srgbClr val="0E3689"/>
        </a:buClr>
        <a:buFont typeface="Arial"/>
        <a:buChar char="•"/>
        <a:defRPr sz="3200" b="1" kern="1200">
          <a:solidFill>
            <a:srgbClr val="070707"/>
          </a:solidFill>
          <a:latin typeface="+mn-lt"/>
          <a:ea typeface="+mn-ea"/>
          <a:cs typeface="+mn-cs"/>
        </a:defRPr>
      </a:lvl1pPr>
      <a:lvl2pPr marL="576072" indent="-274320" algn="l" defTabSz="609443" rtl="0" eaLnBrk="1" latinLnBrk="0" hangingPunct="1">
        <a:spcBef>
          <a:spcPts val="300"/>
        </a:spcBef>
        <a:buClr>
          <a:srgbClr val="1D9CE4"/>
        </a:buClr>
        <a:buFont typeface="Arial" panose="020B0604020202020204" pitchFamily="34" charset="0"/>
        <a:buChar char="•"/>
        <a:defRPr sz="2800" kern="1200">
          <a:solidFill>
            <a:srgbClr val="070707"/>
          </a:solidFill>
          <a:latin typeface="+mn-lt"/>
          <a:ea typeface="+mn-ea"/>
          <a:cs typeface="+mn-cs"/>
        </a:defRPr>
      </a:lvl2pPr>
      <a:lvl3pPr marL="868680" indent="-274320" algn="l" defTabSz="609443" rtl="0" eaLnBrk="1" latinLnBrk="0" hangingPunct="1">
        <a:spcBef>
          <a:spcPts val="300"/>
        </a:spcBef>
        <a:buClr>
          <a:srgbClr val="1D9CE4"/>
        </a:buClr>
        <a:buFont typeface="Arial"/>
        <a:buChar char="•"/>
        <a:defRPr sz="2400" kern="1200">
          <a:solidFill>
            <a:srgbClr val="070707"/>
          </a:solidFill>
          <a:latin typeface="+mn-lt"/>
          <a:ea typeface="+mn-ea"/>
          <a:cs typeface="+mn-cs"/>
        </a:defRPr>
      </a:lvl3pPr>
      <a:lvl4pPr marL="1143000" indent="-274320" algn="l" defTabSz="609443" rtl="0" eaLnBrk="1" latinLnBrk="0" hangingPunct="1">
        <a:spcBef>
          <a:spcPts val="300"/>
        </a:spcBef>
        <a:buClr>
          <a:srgbClr val="1D9CE4"/>
        </a:buClr>
        <a:buFont typeface="Arial" panose="020B0604020202020204" pitchFamily="34" charset="0"/>
        <a:buChar char="•"/>
        <a:defRPr sz="2000" kern="1200">
          <a:solidFill>
            <a:srgbClr val="070707"/>
          </a:solidFill>
          <a:latin typeface="+mn-lt"/>
          <a:ea typeface="+mn-ea"/>
          <a:cs typeface="+mn-cs"/>
        </a:defRPr>
      </a:lvl4pPr>
      <a:lvl5pPr marL="1435608" indent="-274320" algn="l" defTabSz="609443" rtl="0" eaLnBrk="1" latinLnBrk="0" hangingPunct="1">
        <a:spcBef>
          <a:spcPts val="300"/>
        </a:spcBef>
        <a:buClr>
          <a:srgbClr val="1D9CE4"/>
        </a:buClr>
        <a:buFont typeface="Arial" panose="020B0604020202020204" pitchFamily="34" charset="0"/>
        <a:buChar char="•"/>
        <a:defRPr sz="2000" kern="1200">
          <a:solidFill>
            <a:srgbClr val="070707"/>
          </a:solidFill>
          <a:latin typeface="+mn-lt"/>
          <a:ea typeface="+mn-ea"/>
          <a:cs typeface="+mn-cs"/>
        </a:defRPr>
      </a:lvl5pPr>
      <a:lvl6pPr marL="3351933" indent="-304723" algn="l" defTabSz="60944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376" indent="-304723" algn="l" defTabSz="60944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19" indent="-304723" algn="l" defTabSz="60944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261" indent="-304723" algn="l" defTabSz="60944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85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28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71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13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56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097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41" algn="l" defTabSz="60944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9">
          <p15:clr>
            <a:srgbClr val="F26B43"/>
          </p15:clr>
        </p15:guide>
        <p15:guide id="2" pos="1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omegav.no/avrkurs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omegav.no/avrkurs" TargetMode="Externa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http://realtimecollisiondetection.net/blog/?p=78" TargetMode="External"/><Relationship Id="rId1" Type="http://schemas.openxmlformats.org/officeDocument/2006/relationships/slideLayout" Target="../slideLayouts/slideLayout2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://omegav.no/avrkurs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A9353-FBA0-491D-BAF4-B79A4F3BD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980" y="2034289"/>
            <a:ext cx="10336794" cy="1591386"/>
          </a:xfrm>
        </p:spPr>
        <p:txBody>
          <a:bodyPr/>
          <a:lstStyle/>
          <a:p>
            <a:r>
              <a:rPr lang="en-US" dirty="0"/>
              <a:t>Eat pizza – drink brus</a:t>
            </a:r>
            <a:br>
              <a:rPr lang="en-US" dirty="0"/>
            </a:br>
            <a:r>
              <a:rPr lang="en-US" dirty="0"/>
              <a:t>we will start ~17:45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CF58D3-3252-4D28-99FC-FD86F9B096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pick up your kits before that</a:t>
            </a:r>
            <a:br>
              <a:rPr lang="en-US" dirty="0"/>
            </a:br>
            <a:r>
              <a:rPr lang="en-US" dirty="0"/>
              <a:t>(and pay for the training)</a:t>
            </a:r>
          </a:p>
        </p:txBody>
      </p:sp>
    </p:spTree>
    <p:extLst>
      <p:ext uri="{BB962C8B-B14F-4D97-AF65-F5344CB8AC3E}">
        <p14:creationId xmlns:p14="http://schemas.microsoft.com/office/powerpoint/2010/main" val="4142892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1AEEA3CB-5931-4D4D-AB4F-3E17B8F30F1B}"/>
              </a:ext>
            </a:extLst>
          </p:cNvPr>
          <p:cNvGraphicFramePr>
            <a:graphicFrameLocks/>
          </p:cNvGraphicFramePr>
          <p:nvPr/>
        </p:nvGraphicFramePr>
        <p:xfrm flipV="1">
          <a:off x="586634" y="1114455"/>
          <a:ext cx="10916096" cy="558238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41224">
                  <a:extLst>
                    <a:ext uri="{9D8B030D-6E8A-4147-A177-3AD203B41FA5}">
                      <a16:colId xmlns:a16="http://schemas.microsoft.com/office/drawing/2014/main" val="2847592486"/>
                    </a:ext>
                  </a:extLst>
                </a:gridCol>
                <a:gridCol w="1246859">
                  <a:extLst>
                    <a:ext uri="{9D8B030D-6E8A-4147-A177-3AD203B41FA5}">
                      <a16:colId xmlns:a16="http://schemas.microsoft.com/office/drawing/2014/main" val="2519799097"/>
                    </a:ext>
                  </a:extLst>
                </a:gridCol>
                <a:gridCol w="1246859">
                  <a:extLst>
                    <a:ext uri="{9D8B030D-6E8A-4147-A177-3AD203B41FA5}">
                      <a16:colId xmlns:a16="http://schemas.microsoft.com/office/drawing/2014/main" val="1845001299"/>
                    </a:ext>
                  </a:extLst>
                </a:gridCol>
                <a:gridCol w="1246859">
                  <a:extLst>
                    <a:ext uri="{9D8B030D-6E8A-4147-A177-3AD203B41FA5}">
                      <a16:colId xmlns:a16="http://schemas.microsoft.com/office/drawing/2014/main" val="2152862704"/>
                    </a:ext>
                  </a:extLst>
                </a:gridCol>
                <a:gridCol w="1246859">
                  <a:extLst>
                    <a:ext uri="{9D8B030D-6E8A-4147-A177-3AD203B41FA5}">
                      <a16:colId xmlns:a16="http://schemas.microsoft.com/office/drawing/2014/main" val="1858563287"/>
                    </a:ext>
                  </a:extLst>
                </a:gridCol>
                <a:gridCol w="1246859">
                  <a:extLst>
                    <a:ext uri="{9D8B030D-6E8A-4147-A177-3AD203B41FA5}">
                      <a16:colId xmlns:a16="http://schemas.microsoft.com/office/drawing/2014/main" val="2109202817"/>
                    </a:ext>
                  </a:extLst>
                </a:gridCol>
                <a:gridCol w="1246859">
                  <a:extLst>
                    <a:ext uri="{9D8B030D-6E8A-4147-A177-3AD203B41FA5}">
                      <a16:colId xmlns:a16="http://schemas.microsoft.com/office/drawing/2014/main" val="3249444397"/>
                    </a:ext>
                  </a:extLst>
                </a:gridCol>
                <a:gridCol w="1246859">
                  <a:extLst>
                    <a:ext uri="{9D8B030D-6E8A-4147-A177-3AD203B41FA5}">
                      <a16:colId xmlns:a16="http://schemas.microsoft.com/office/drawing/2014/main" val="1153196096"/>
                    </a:ext>
                  </a:extLst>
                </a:gridCol>
                <a:gridCol w="1246859">
                  <a:extLst>
                    <a:ext uri="{9D8B030D-6E8A-4147-A177-3AD203B41FA5}">
                      <a16:colId xmlns:a16="http://schemas.microsoft.com/office/drawing/2014/main" val="813339624"/>
                    </a:ext>
                  </a:extLst>
                </a:gridCol>
              </a:tblGrid>
              <a:tr h="61076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No.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1991 Rank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1996 Rank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2003 Rank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2008 Rank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2009 Rank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2014 Rank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2019 Rank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2020 Rank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969344"/>
                  </a:ext>
                </a:extLst>
              </a:tr>
              <a:tr h="42567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Motorola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Motorola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Renesas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Renesas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Renesas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Renesas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Renesas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Renesas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4284729"/>
                  </a:ext>
                </a:extLst>
              </a:tr>
              <a:tr h="42361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Intel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NEC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Motorola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NEC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NEC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Freescale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NXP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NXP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7398385"/>
                  </a:ext>
                </a:extLst>
              </a:tr>
              <a:tr h="42361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Philips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Philips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NEC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Freescale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Freescale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ST-Micro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Microchip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Microchip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186027"/>
                  </a:ext>
                </a:extLst>
              </a:tr>
              <a:tr h="47584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Mitsubishi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Hitachi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Matsushita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Infineon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Samsung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Microchip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ST-Micro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ST-Micro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2333416"/>
                  </a:ext>
                </a:extLst>
              </a:tr>
              <a:tr h="4450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NEC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Mitsubishi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Infineon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Samsung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Microchip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NXP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Infineon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Infineon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4399640"/>
                  </a:ext>
                </a:extLst>
              </a:tr>
              <a:tr h="42361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Hitachi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Toshiba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Fujitsu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Microchip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TI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6178323"/>
                  </a:ext>
                </a:extLst>
              </a:tr>
              <a:tr h="42361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Toshiba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Matsushita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Toshiba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ST-Micro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Infineon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Infineon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Others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Others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8654338"/>
                  </a:ext>
                </a:extLst>
              </a:tr>
              <a:tr h="42361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Siemens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SGS-Thom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Microchip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TI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St-Micro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Atmel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587428"/>
                  </a:ext>
                </a:extLst>
              </a:tr>
              <a:tr h="42572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TI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Intel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Samsung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Fujitsu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Fujitsu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Spansion</a:t>
                      </a:r>
                    </a:p>
                  </a:txBody>
                  <a:tcPr marL="51110" marR="51110" marT="25555" marB="25555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0403479"/>
                  </a:ext>
                </a:extLst>
              </a:tr>
              <a:tr h="42361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Matsushita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Microchip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ST-Micro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NXP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NXP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Samsung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2598837"/>
                  </a:ext>
                </a:extLst>
              </a:tr>
              <a:tr h="116825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8771727"/>
                  </a:ext>
                </a:extLst>
              </a:tr>
              <a:tr h="42361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Microchip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60659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5AC07ED-0E8F-3341-BD66-CC6F287C0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131808"/>
            <a:ext cx="11400661" cy="777240"/>
          </a:xfrm>
        </p:spPr>
        <p:txBody>
          <a:bodyPr/>
          <a:lstStyle/>
          <a:p>
            <a:r>
              <a:rPr lang="en-US" altLang="en-US" dirty="0"/>
              <a:t>Worldwide Microcontroller Market Share</a:t>
            </a:r>
            <a:endParaRPr lang="en-US" altLang="en-US" b="0" dirty="0">
              <a:solidFill>
                <a:srgbClr val="008000"/>
              </a:solidFill>
            </a:endParaRP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0D36CFE5-4F02-4494-AFFD-13B9E0398AA1}"/>
              </a:ext>
            </a:extLst>
          </p:cNvPr>
          <p:cNvSpPr/>
          <p:nvPr/>
        </p:nvSpPr>
        <p:spPr>
          <a:xfrm>
            <a:off x="3629755" y="6269774"/>
            <a:ext cx="6092825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094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1991 &amp;1996 data extrapolated from 8-bit MCU: Source: Gartner and Microchip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49FE7B-F007-A148-A9C0-E44F5C84F4BB}"/>
              </a:ext>
            </a:extLst>
          </p:cNvPr>
          <p:cNvCxnSpPr/>
          <p:nvPr/>
        </p:nvCxnSpPr>
        <p:spPr>
          <a:xfrm>
            <a:off x="2101975" y="6087762"/>
            <a:ext cx="0" cy="1482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5C9319-59CB-44BE-BCA0-71C8CC7A6A27}"/>
              </a:ext>
            </a:extLst>
          </p:cNvPr>
          <p:cNvCxnSpPr>
            <a:cxnSpLocks/>
          </p:cNvCxnSpPr>
          <p:nvPr/>
        </p:nvCxnSpPr>
        <p:spPr>
          <a:xfrm>
            <a:off x="9634612" y="4785064"/>
            <a:ext cx="0" cy="131176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148CB8-11F5-49A8-BB61-D21C9EDAB40A}"/>
              </a:ext>
            </a:extLst>
          </p:cNvPr>
          <p:cNvCxnSpPr>
            <a:cxnSpLocks/>
          </p:cNvCxnSpPr>
          <p:nvPr/>
        </p:nvCxnSpPr>
        <p:spPr>
          <a:xfrm>
            <a:off x="10905595" y="4777663"/>
            <a:ext cx="0" cy="1319169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2AB9069-0629-4735-99AB-8BDF4E1AF761}"/>
              </a:ext>
            </a:extLst>
          </p:cNvPr>
          <p:cNvSpPr txBox="1"/>
          <p:nvPr/>
        </p:nvSpPr>
        <p:spPr>
          <a:xfrm>
            <a:off x="10040469" y="2315028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7.5%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096914-3026-4652-8C4E-47CB7C6B5018}"/>
              </a:ext>
            </a:extLst>
          </p:cNvPr>
          <p:cNvSpPr txBox="1"/>
          <p:nvPr/>
        </p:nvSpPr>
        <p:spPr>
          <a:xfrm>
            <a:off x="10020197" y="1799650"/>
            <a:ext cx="59663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9.0%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212E1B3C-3BDD-4877-9828-1308D9A950CF}"/>
              </a:ext>
            </a:extLst>
          </p:cNvPr>
          <p:cNvSpPr/>
          <p:nvPr/>
        </p:nvSpPr>
        <p:spPr>
          <a:xfrm>
            <a:off x="9986469" y="2278232"/>
            <a:ext cx="99454" cy="432816"/>
          </a:xfrm>
          <a:prstGeom prst="rightBrac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A0B0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5B1C67E9-E595-4097-86B3-744C7A575AB0}"/>
              </a:ext>
            </a:extLst>
          </p:cNvPr>
          <p:cNvSpPr/>
          <p:nvPr/>
        </p:nvSpPr>
        <p:spPr>
          <a:xfrm>
            <a:off x="9975779" y="1773548"/>
            <a:ext cx="99454" cy="432816"/>
          </a:xfrm>
          <a:prstGeom prst="rightBrac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729F31-929F-4AD0-A7C8-E7CD774DA61E}"/>
              </a:ext>
            </a:extLst>
          </p:cNvPr>
          <p:cNvSpPr txBox="1"/>
          <p:nvPr/>
        </p:nvSpPr>
        <p:spPr>
          <a:xfrm>
            <a:off x="11595553" y="2085687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3.6%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309E2CEC-1804-4159-AB6B-FC3ACB059B70}"/>
              </a:ext>
            </a:extLst>
          </p:cNvPr>
          <p:cNvSpPr/>
          <p:nvPr/>
        </p:nvSpPr>
        <p:spPr>
          <a:xfrm>
            <a:off x="11488285" y="1799649"/>
            <a:ext cx="176973" cy="912877"/>
          </a:xfrm>
          <a:prstGeom prst="rightBrac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A0B0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7ACE5BC6-EDE1-44F2-968F-7A05B4A29D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A0B0F">
                    <a:tint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Microchip Corporate Presentation Details Rev 30-4 February 2022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B75BFA-129D-4256-952D-E3C03907B4CB}"/>
              </a:ext>
            </a:extLst>
          </p:cNvPr>
          <p:cNvSpPr txBox="1"/>
          <p:nvPr/>
        </p:nvSpPr>
        <p:spPr>
          <a:xfrm>
            <a:off x="167033" y="6495408"/>
            <a:ext cx="53949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3A89BA97-E076-0C46-96C3-2C5079BFCB08}" type="slidenum">
              <a:rPr lang="en-US" sz="1300" smtClean="0">
                <a:solidFill>
                  <a:schemeClr val="bg1">
                    <a:lumMod val="50000"/>
                  </a:schemeClr>
                </a:solidFill>
              </a:rPr>
              <a:pPr algn="l"/>
              <a:t>10</a:t>
            </a:fld>
            <a:endParaRPr lang="en-US" sz="13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46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C07ED-0E8F-3341-BD66-CC6F287C0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Analog &amp; Interface Products</a:t>
            </a:r>
            <a:endParaRPr lang="en-US" altLang="en-US" b="0">
              <a:solidFill>
                <a:srgbClr val="008000"/>
              </a:solidFill>
            </a:endParaRPr>
          </a:p>
        </p:txBody>
      </p:sp>
      <p:sp>
        <p:nvSpPr>
          <p:cNvPr id="76" name="Line 6">
            <a:extLst>
              <a:ext uri="{FF2B5EF4-FFF2-40B4-BE49-F238E27FC236}">
                <a16:creationId xmlns:a16="http://schemas.microsoft.com/office/drawing/2014/main" id="{C9611F12-5457-49F5-A088-125612A9BC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60742" y="1467984"/>
            <a:ext cx="0" cy="250931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" name="Line 2063">
            <a:extLst>
              <a:ext uri="{FF2B5EF4-FFF2-40B4-BE49-F238E27FC236}">
                <a16:creationId xmlns:a16="http://schemas.microsoft.com/office/drawing/2014/main" id="{DD21853E-A653-42FC-930B-5F594D0B260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17524" y="5816504"/>
            <a:ext cx="0" cy="36414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" name="Line 2068">
            <a:extLst>
              <a:ext uri="{FF2B5EF4-FFF2-40B4-BE49-F238E27FC236}">
                <a16:creationId xmlns:a16="http://schemas.microsoft.com/office/drawing/2014/main" id="{61151C20-C314-4CBF-BD8B-89C71CCBA2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2129" y="4147576"/>
            <a:ext cx="0" cy="99310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" name="Rectangle 2069">
            <a:hlinkClick r:id="" action="ppaction://noaction"/>
            <a:extLst>
              <a:ext uri="{FF2B5EF4-FFF2-40B4-BE49-F238E27FC236}">
                <a16:creationId xmlns:a16="http://schemas.microsoft.com/office/drawing/2014/main" id="{930F6F0D-5B25-4C62-A6D7-01ECC3816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9686" y="4466185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Smoke Detector ICs</a:t>
            </a:r>
          </a:p>
        </p:txBody>
      </p:sp>
      <p:sp>
        <p:nvSpPr>
          <p:cNvPr id="80" name="Rectangle 2070">
            <a:hlinkClick r:id="" action="ppaction://noaction"/>
            <a:extLst>
              <a:ext uri="{FF2B5EF4-FFF2-40B4-BE49-F238E27FC236}">
                <a16:creationId xmlns:a16="http://schemas.microsoft.com/office/drawing/2014/main" id="{7A7B3982-6FEF-4D19-958E-27C1C1346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9686" y="4913860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Piezoelectric Horn Drivers</a:t>
            </a:r>
          </a:p>
        </p:txBody>
      </p:sp>
      <p:sp>
        <p:nvSpPr>
          <p:cNvPr id="81" name="Rectangle 2071">
            <a:extLst>
              <a:ext uri="{FF2B5EF4-FFF2-40B4-BE49-F238E27FC236}">
                <a16:creationId xmlns:a16="http://schemas.microsoft.com/office/drawing/2014/main" id="{8781F3DB-55B3-4134-A3FA-BD58087D1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796" y="3908718"/>
            <a:ext cx="2772909" cy="438247"/>
          </a:xfrm>
          <a:prstGeom prst="roundRect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chemeClr val="bg1"/>
                </a:solidFill>
              </a:rPr>
              <a:t>SAFETY AND SECURITY</a:t>
            </a:r>
          </a:p>
        </p:txBody>
      </p:sp>
      <p:sp>
        <p:nvSpPr>
          <p:cNvPr id="82" name="Rectangle 2094">
            <a:extLst>
              <a:ext uri="{FF2B5EF4-FFF2-40B4-BE49-F238E27FC236}">
                <a16:creationId xmlns:a16="http://schemas.microsoft.com/office/drawing/2014/main" id="{85432BD3-3E5C-4CEF-BCCD-D1886B8CC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1069" y="5420829"/>
            <a:ext cx="2772909" cy="438247"/>
          </a:xfrm>
          <a:prstGeom prst="roundRect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wrap="squar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chemeClr val="bg1"/>
                </a:solidFill>
              </a:rPr>
              <a:t>ULTRASOUND</a:t>
            </a:r>
          </a:p>
        </p:txBody>
      </p:sp>
      <p:sp>
        <p:nvSpPr>
          <p:cNvPr id="83" name="Line 2063">
            <a:extLst>
              <a:ext uri="{FF2B5EF4-FFF2-40B4-BE49-F238E27FC236}">
                <a16:creationId xmlns:a16="http://schemas.microsoft.com/office/drawing/2014/main" id="{A2CB22F1-940B-4B34-A06C-098334F12F5B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7813" y="1366315"/>
            <a:ext cx="0" cy="81868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" name="Rectangle 29">
            <a:hlinkClick r:id="" action="ppaction://noaction"/>
            <a:extLst>
              <a:ext uri="{FF2B5EF4-FFF2-40B4-BE49-F238E27FC236}">
                <a16:creationId xmlns:a16="http://schemas.microsoft.com/office/drawing/2014/main" id="{C34916AE-0285-4D1A-B82D-10F9465A9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397" y="1616698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Amplifiers</a:t>
            </a:r>
          </a:p>
        </p:txBody>
      </p:sp>
      <p:sp>
        <p:nvSpPr>
          <p:cNvPr id="85" name="Rectangle 30">
            <a:hlinkClick r:id="" action="ppaction://noaction"/>
            <a:extLst>
              <a:ext uri="{FF2B5EF4-FFF2-40B4-BE49-F238E27FC236}">
                <a16:creationId xmlns:a16="http://schemas.microsoft.com/office/drawing/2014/main" id="{547D9F5A-2FCE-451B-85FC-8216AF4AF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21" y="2072436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Comparators</a:t>
            </a:r>
          </a:p>
        </p:txBody>
      </p:sp>
      <p:sp>
        <p:nvSpPr>
          <p:cNvPr id="86" name="Rectangle 31">
            <a:extLst>
              <a:ext uri="{FF2B5EF4-FFF2-40B4-BE49-F238E27FC236}">
                <a16:creationId xmlns:a16="http://schemas.microsoft.com/office/drawing/2014/main" id="{C490BB4F-01CE-4A44-8B8B-F7780C861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359" y="1037428"/>
            <a:ext cx="2772909" cy="438247"/>
          </a:xfrm>
          <a:prstGeom prst="roundRect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chemeClr val="bg1"/>
                </a:solidFill>
              </a:rPr>
              <a:t>LINEAR</a:t>
            </a:r>
          </a:p>
        </p:txBody>
      </p:sp>
      <p:sp>
        <p:nvSpPr>
          <p:cNvPr id="87" name="Line 5">
            <a:extLst>
              <a:ext uri="{FF2B5EF4-FFF2-40B4-BE49-F238E27FC236}">
                <a16:creationId xmlns:a16="http://schemas.microsoft.com/office/drawing/2014/main" id="{531A1909-D0EF-4B5D-8E16-26E4450835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19450" y="1231371"/>
            <a:ext cx="0" cy="227137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8" name="Rectangle 12">
            <a:hlinkClick r:id="" action="ppaction://noaction"/>
            <a:extLst>
              <a:ext uri="{FF2B5EF4-FFF2-40B4-BE49-F238E27FC236}">
                <a16:creationId xmlns:a16="http://schemas.microsoft.com/office/drawing/2014/main" id="{6832A101-8A5F-4C49-B262-26DB56C8A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8788" y="1620838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49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A/D Converters</a:t>
            </a:r>
          </a:p>
        </p:txBody>
      </p:sp>
      <p:sp>
        <p:nvSpPr>
          <p:cNvPr id="89" name="Rectangle 16">
            <a:hlinkClick r:id="" action="ppaction://noaction"/>
            <a:extLst>
              <a:ext uri="{FF2B5EF4-FFF2-40B4-BE49-F238E27FC236}">
                <a16:creationId xmlns:a16="http://schemas.microsoft.com/office/drawing/2014/main" id="{9692D071-08AD-4B71-B6FE-0A0345CB5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8788" y="2984296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DACs &amp; Digital Potentiometers </a:t>
            </a:r>
          </a:p>
        </p:txBody>
      </p:sp>
      <p:sp>
        <p:nvSpPr>
          <p:cNvPr id="90" name="Rectangle 22">
            <a:extLst>
              <a:ext uri="{FF2B5EF4-FFF2-40B4-BE49-F238E27FC236}">
                <a16:creationId xmlns:a16="http://schemas.microsoft.com/office/drawing/2014/main" id="{399E1644-9F7F-4646-8DA0-4E2B8CD60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2133" y="1053434"/>
            <a:ext cx="2772909" cy="438247"/>
          </a:xfrm>
          <a:prstGeom prst="roundRect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chemeClr val="bg1"/>
                </a:solidFill>
              </a:rPr>
              <a:t>MIXED SIGNAL</a:t>
            </a:r>
          </a:p>
        </p:txBody>
      </p:sp>
      <p:sp>
        <p:nvSpPr>
          <p:cNvPr id="91" name="Rectangle 45">
            <a:hlinkClick r:id="" action="ppaction://noaction"/>
            <a:extLst>
              <a:ext uri="{FF2B5EF4-FFF2-40B4-BE49-F238E27FC236}">
                <a16:creationId xmlns:a16="http://schemas.microsoft.com/office/drawing/2014/main" id="{0B7535FB-DF13-45ED-ADBB-CB37BE543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5138" y="2525716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Power Monitoring &amp; Metering</a:t>
            </a:r>
          </a:p>
        </p:txBody>
      </p:sp>
      <p:sp>
        <p:nvSpPr>
          <p:cNvPr id="92" name="Rectangle 45">
            <a:hlinkClick r:id="" action="ppaction://noaction"/>
            <a:extLst>
              <a:ext uri="{FF2B5EF4-FFF2-40B4-BE49-F238E27FC236}">
                <a16:creationId xmlns:a16="http://schemas.microsoft.com/office/drawing/2014/main" id="{CAD19DC5-9C82-4235-90B5-DE5301364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5138" y="2070118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Current/DC Power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Measurement ICs</a:t>
            </a:r>
          </a:p>
        </p:txBody>
      </p:sp>
      <p:sp>
        <p:nvSpPr>
          <p:cNvPr id="93" name="Line 6">
            <a:extLst>
              <a:ext uri="{FF2B5EF4-FFF2-40B4-BE49-F238E27FC236}">
                <a16:creationId xmlns:a16="http://schemas.microsoft.com/office/drawing/2014/main" id="{455D7F0D-B360-4178-9404-5745688878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4631" y="1473893"/>
            <a:ext cx="0" cy="248604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C090AD4C-8A50-4760-8269-8DF042191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948" y="1620318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DC/DC Converters</a:t>
            </a:r>
          </a:p>
        </p:txBody>
      </p:sp>
      <p:sp>
        <p:nvSpPr>
          <p:cNvPr id="95" name="Rectangle 15">
            <a:hlinkClick r:id="" action="ppaction://noaction"/>
            <a:extLst>
              <a:ext uri="{FF2B5EF4-FFF2-40B4-BE49-F238E27FC236}">
                <a16:creationId xmlns:a16="http://schemas.microsoft.com/office/drawing/2014/main" id="{5ABDECC9-2B8E-435E-9942-D6FC674C3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2471" y="2077515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System Supervisors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Voltage Detectors</a:t>
            </a:r>
          </a:p>
        </p:txBody>
      </p:sp>
      <p:sp>
        <p:nvSpPr>
          <p:cNvPr id="96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C0FB180A-791A-460E-B6A7-BE370950A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948" y="3452500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Power MOSFET Drivers</a:t>
            </a:r>
          </a:p>
        </p:txBody>
      </p:sp>
      <p:sp>
        <p:nvSpPr>
          <p:cNvPr id="97" name="Rectangle 19">
            <a:hlinkClick r:id="" action="ppaction://noaction"/>
            <a:extLst>
              <a:ext uri="{FF2B5EF4-FFF2-40B4-BE49-F238E27FC236}">
                <a16:creationId xmlns:a16="http://schemas.microsoft.com/office/drawing/2014/main" id="{D9E7F6BD-87DB-40AE-8FB9-B21DECADD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948" y="2534715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Battery Chargers</a:t>
            </a:r>
          </a:p>
        </p:txBody>
      </p:sp>
      <p:sp>
        <p:nvSpPr>
          <p:cNvPr id="98" name="Rectangle 20">
            <a:extLst>
              <a:ext uri="{FF2B5EF4-FFF2-40B4-BE49-F238E27FC236}">
                <a16:creationId xmlns:a16="http://schemas.microsoft.com/office/drawing/2014/main" id="{E60D7600-49B2-4E82-B004-A9B7319FF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1346" y="1041618"/>
            <a:ext cx="5299363" cy="438247"/>
          </a:xfrm>
          <a:prstGeom prst="roundRect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chemeClr val="bg1"/>
                </a:solidFill>
              </a:rPr>
              <a:t>POWER MANAGEMENT</a:t>
            </a:r>
          </a:p>
        </p:txBody>
      </p:sp>
      <p:sp>
        <p:nvSpPr>
          <p:cNvPr id="99" name="Rectangle 37">
            <a:hlinkClick r:id="" action="ppaction://noaction"/>
            <a:extLst>
              <a:ext uri="{FF2B5EF4-FFF2-40B4-BE49-F238E27FC236}">
                <a16:creationId xmlns:a16="http://schemas.microsoft.com/office/drawing/2014/main" id="{8C86CBC8-FCD2-4B90-AEC7-CBD03A88C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948" y="2080900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PWM Controllers</a:t>
            </a:r>
          </a:p>
        </p:txBody>
      </p:sp>
      <p:sp>
        <p:nvSpPr>
          <p:cNvPr id="100" name="Rectangle 13">
            <a:hlinkClick r:id="" action="ppaction://noaction"/>
            <a:extLst>
              <a:ext uri="{FF2B5EF4-FFF2-40B4-BE49-F238E27FC236}">
                <a16:creationId xmlns:a16="http://schemas.microsoft.com/office/drawing/2014/main" id="{7063DC8A-CC6C-4104-8920-97FE1A12A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2474" y="2534715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Power Switches</a:t>
            </a:r>
          </a:p>
        </p:txBody>
      </p:sp>
      <p:sp>
        <p:nvSpPr>
          <p:cNvPr id="101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C6388DD-9F90-4FD2-AEF0-CCEC263FC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948" y="3909700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Power MOSFETs</a:t>
            </a:r>
          </a:p>
        </p:txBody>
      </p:sp>
      <p:sp>
        <p:nvSpPr>
          <p:cNvPr id="102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BE2BF504-B069-47F4-8BB7-2CFE979B8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2474" y="3906318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Display/LED Drivers</a:t>
            </a:r>
          </a:p>
        </p:txBody>
      </p:sp>
      <p:sp>
        <p:nvSpPr>
          <p:cNvPr id="103" name="Line 2081">
            <a:extLst>
              <a:ext uri="{FF2B5EF4-FFF2-40B4-BE49-F238E27FC236}">
                <a16:creationId xmlns:a16="http://schemas.microsoft.com/office/drawing/2014/main" id="{48B6BBCC-3FA1-434E-8350-D368307B82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52282" y="2746552"/>
            <a:ext cx="0" cy="279763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" name="Rectangle 2083">
            <a:extLst>
              <a:ext uri="{FF2B5EF4-FFF2-40B4-BE49-F238E27FC236}">
                <a16:creationId xmlns:a16="http://schemas.microsoft.com/office/drawing/2014/main" id="{DB6BF695-C3E2-4601-B21E-5F0828408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49" y="2579865"/>
            <a:ext cx="2771620" cy="438247"/>
          </a:xfrm>
          <a:prstGeom prst="roundRect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chemeClr val="bg1"/>
                </a:solidFill>
              </a:rPr>
              <a:t>INTERFACE</a:t>
            </a:r>
          </a:p>
        </p:txBody>
      </p:sp>
      <p:sp>
        <p:nvSpPr>
          <p:cNvPr id="105" name="Rectangle 2082">
            <a:hlinkClick r:id="" action="ppaction://noaction"/>
            <a:extLst>
              <a:ext uri="{FF2B5EF4-FFF2-40B4-BE49-F238E27FC236}">
                <a16:creationId xmlns:a16="http://schemas.microsoft.com/office/drawing/2014/main" id="{66621518-FE6E-4954-BE80-CA6A83BEF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05" y="3156758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CAN, CAN FD, LIN</a:t>
            </a:r>
          </a:p>
        </p:txBody>
      </p:sp>
      <p:sp>
        <p:nvSpPr>
          <p:cNvPr id="106" name="Rectangle 2084">
            <a:hlinkClick r:id="" action="ppaction://noaction"/>
            <a:extLst>
              <a:ext uri="{FF2B5EF4-FFF2-40B4-BE49-F238E27FC236}">
                <a16:creationId xmlns:a16="http://schemas.microsoft.com/office/drawing/2014/main" id="{59C18ACF-A55F-4490-BC36-469663519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04" y="4071158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USB and I/O Expanders</a:t>
            </a:r>
          </a:p>
        </p:txBody>
      </p:sp>
      <p:sp>
        <p:nvSpPr>
          <p:cNvPr id="107" name="Rectangle 2085">
            <a:hlinkClick r:id="" action="ppaction://noaction"/>
            <a:extLst>
              <a:ext uri="{FF2B5EF4-FFF2-40B4-BE49-F238E27FC236}">
                <a16:creationId xmlns:a16="http://schemas.microsoft.com/office/drawing/2014/main" id="{A29A259C-4E79-4806-B52E-E61AF21B7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04" y="4528358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Ethernet</a:t>
            </a:r>
          </a:p>
        </p:txBody>
      </p:sp>
      <p:sp>
        <p:nvSpPr>
          <p:cNvPr id="108" name="Rectangle 2086">
            <a:hlinkClick r:id="" action="ppaction://noaction"/>
            <a:extLst>
              <a:ext uri="{FF2B5EF4-FFF2-40B4-BE49-F238E27FC236}">
                <a16:creationId xmlns:a16="http://schemas.microsoft.com/office/drawing/2014/main" id="{7E7034F0-57A1-47EE-8A01-44A6D83DB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17" y="4985558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Wireless  </a:t>
            </a:r>
          </a:p>
        </p:txBody>
      </p:sp>
      <p:sp>
        <p:nvSpPr>
          <p:cNvPr id="109" name="Rectangle 2096">
            <a:hlinkClick r:id="" action="ppaction://noaction"/>
            <a:extLst>
              <a:ext uri="{FF2B5EF4-FFF2-40B4-BE49-F238E27FC236}">
                <a16:creationId xmlns:a16="http://schemas.microsoft.com/office/drawing/2014/main" id="{6AB3914F-1F27-47BA-B559-C4FBB92D6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754" y="5895329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Real-Time Clock/Calendar</a:t>
            </a:r>
          </a:p>
        </p:txBody>
      </p:sp>
      <p:sp>
        <p:nvSpPr>
          <p:cNvPr id="110" name="Rectangle 2084">
            <a:hlinkClick r:id="" action="ppaction://noaction"/>
            <a:extLst>
              <a:ext uri="{FF2B5EF4-FFF2-40B4-BE49-F238E27FC236}">
                <a16:creationId xmlns:a16="http://schemas.microsoft.com/office/drawing/2014/main" id="{DC8A146B-9896-4D39-BC94-DBC308D4B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980" y="3613958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HV Interface</a:t>
            </a:r>
          </a:p>
        </p:txBody>
      </p:sp>
      <p:sp>
        <p:nvSpPr>
          <p:cNvPr id="111" name="Line 2">
            <a:extLst>
              <a:ext uri="{FF2B5EF4-FFF2-40B4-BE49-F238E27FC236}">
                <a16:creationId xmlns:a16="http://schemas.microsoft.com/office/drawing/2014/main" id="{FA06EB41-5C55-40F4-9833-32004E392C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4631" y="4712760"/>
            <a:ext cx="0" cy="89699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2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3B34B34D-B32A-421C-97DD-43042CDE6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097" y="5431852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Fan Control &amp; Management</a:t>
            </a:r>
          </a:p>
        </p:txBody>
      </p:sp>
      <p:sp>
        <p:nvSpPr>
          <p:cNvPr id="113" name="Rectangle 21">
            <a:extLst>
              <a:ext uri="{FF2B5EF4-FFF2-40B4-BE49-F238E27FC236}">
                <a16:creationId xmlns:a16="http://schemas.microsoft.com/office/drawing/2014/main" id="{018E1D36-80E7-4C2D-B95A-2206E021E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77" y="4400724"/>
            <a:ext cx="2470633" cy="438247"/>
          </a:xfrm>
          <a:prstGeom prst="roundRect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chemeClr val="bg1"/>
                </a:solidFill>
              </a:rPr>
              <a:t>THERMAL MANAGEMENT</a:t>
            </a:r>
          </a:p>
        </p:txBody>
      </p:sp>
      <p:sp>
        <p:nvSpPr>
          <p:cNvPr id="114" name="Rectangle 26">
            <a:hlinkClick r:id="" action="ppaction://noaction"/>
            <a:extLst>
              <a:ext uri="{FF2B5EF4-FFF2-40B4-BE49-F238E27FC236}">
                <a16:creationId xmlns:a16="http://schemas.microsoft.com/office/drawing/2014/main" id="{8698FFB5-40DA-4B8F-A89E-30051FB0B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096" y="4974652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Temperature Sensors</a:t>
            </a:r>
          </a:p>
        </p:txBody>
      </p:sp>
      <p:sp>
        <p:nvSpPr>
          <p:cNvPr id="115" name="Rectangle 13">
            <a:hlinkClick r:id="" action="ppaction://noaction"/>
            <a:extLst>
              <a:ext uri="{FF2B5EF4-FFF2-40B4-BE49-F238E27FC236}">
                <a16:creationId xmlns:a16="http://schemas.microsoft.com/office/drawing/2014/main" id="{606EC1AA-F659-4D9B-A286-BE69076D0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2588" y="3443498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Voltage References</a:t>
            </a:r>
          </a:p>
        </p:txBody>
      </p:sp>
      <p:sp>
        <p:nvSpPr>
          <p:cNvPr id="116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F146F1EC-D82A-4BA2-8123-5730E6DDF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2474" y="1620315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Motor Drivers</a:t>
            </a:r>
          </a:p>
        </p:txBody>
      </p:sp>
      <p:sp>
        <p:nvSpPr>
          <p:cNvPr id="117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B6A77488-E070-4EFB-8B3C-9EB4647E1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602" y="5960717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Ultrasound Products</a:t>
            </a:r>
          </a:p>
        </p:txBody>
      </p:sp>
      <p:sp>
        <p:nvSpPr>
          <p:cNvPr id="118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8AC9B0D3-56C1-4DD0-860D-0E0AC6163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9592" y="2995300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Power Modules</a:t>
            </a:r>
          </a:p>
        </p:txBody>
      </p:sp>
      <p:sp>
        <p:nvSpPr>
          <p:cNvPr id="119" name="Line 2063">
            <a:extLst>
              <a:ext uri="{FF2B5EF4-FFF2-40B4-BE49-F238E27FC236}">
                <a16:creationId xmlns:a16="http://schemas.microsoft.com/office/drawing/2014/main" id="{25ED2701-4E8A-4C22-A0BC-347F1E322D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0742" y="4712760"/>
            <a:ext cx="0" cy="168778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0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8232345E-9ED8-44A7-916F-44D2A1F6F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8447" y="4974775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Oscillators</a:t>
            </a:r>
          </a:p>
        </p:txBody>
      </p:sp>
      <p:sp>
        <p:nvSpPr>
          <p:cNvPr id="121" name="Rectangle 21">
            <a:extLst>
              <a:ext uri="{FF2B5EF4-FFF2-40B4-BE49-F238E27FC236}">
                <a16:creationId xmlns:a16="http://schemas.microsoft.com/office/drawing/2014/main" id="{E248D3F9-98F0-4226-8903-681F99DA3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3913" y="4389548"/>
            <a:ext cx="2381331" cy="438247"/>
          </a:xfrm>
          <a:prstGeom prst="roundRect">
            <a:avLst/>
          </a:prstGeom>
          <a:solidFill>
            <a:schemeClr val="accent1"/>
          </a:solidFill>
          <a:ln w="2857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chemeClr val="bg1"/>
                </a:solidFill>
              </a:rPr>
              <a:t>CLOCK AND TIMING</a:t>
            </a:r>
          </a:p>
        </p:txBody>
      </p:sp>
      <p:sp>
        <p:nvSpPr>
          <p:cNvPr id="122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B09D8D7F-F78E-44EC-8AFA-3C1E19A64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1849" y="3449115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DDR &amp; SCSI Terminators</a:t>
            </a:r>
          </a:p>
        </p:txBody>
      </p:sp>
      <p:sp>
        <p:nvSpPr>
          <p:cNvPr id="123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ED26F17A-CFEA-4DBB-B342-0174F5A6A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2474" y="2991915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Hot Swap Power Controllers</a:t>
            </a:r>
          </a:p>
        </p:txBody>
      </p:sp>
      <p:sp>
        <p:nvSpPr>
          <p:cNvPr id="124" name="Rectangle 2096">
            <a:hlinkClick r:id="" action="ppaction://noaction"/>
            <a:extLst>
              <a:ext uri="{FF2B5EF4-FFF2-40B4-BE49-F238E27FC236}">
                <a16:creationId xmlns:a16="http://schemas.microsoft.com/office/drawing/2014/main" id="{D32AAEBD-C8CE-4406-BFD3-35BFAA38E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581" y="5439959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High-Speed Data/Video</a:t>
            </a:r>
          </a:p>
        </p:txBody>
      </p:sp>
      <p:sp>
        <p:nvSpPr>
          <p:cNvPr id="125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564774AC-801A-46CE-8F2A-9E829C1C6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621" y="5433190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Clock Generators</a:t>
            </a:r>
          </a:p>
        </p:txBody>
      </p:sp>
      <p:sp>
        <p:nvSpPr>
          <p:cNvPr id="126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80AD834E-BE98-41F0-B352-7330A9A02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621" y="5888560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/>
              <a:t>Clock </a:t>
            </a:r>
            <a:r>
              <a:rPr lang="en-US" sz="1200" b="1">
                <a:solidFill>
                  <a:srgbClr val="070707"/>
                </a:solidFill>
              </a:rPr>
              <a:t>Buffers</a:t>
            </a:r>
            <a:endParaRPr lang="en-US" sz="1200" b="1" strike="sngStrike">
              <a:solidFill>
                <a:srgbClr val="070707"/>
              </a:solidFill>
            </a:endParaRPr>
          </a:p>
        </p:txBody>
      </p:sp>
      <p:sp>
        <p:nvSpPr>
          <p:cNvPr id="3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73103A7B-4B70-4967-A459-7FAEB6EB2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4860" y="6360308"/>
            <a:ext cx="2331764" cy="34598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lnSpc>
                <a:spcPct val="7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70707"/>
                </a:solidFill>
              </a:rPr>
              <a:t>Network Synchronization</a:t>
            </a:r>
            <a:endParaRPr lang="en-US" sz="1200" b="1" strike="sngStrike">
              <a:solidFill>
                <a:srgbClr val="070707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00A571-7920-49E4-8BDC-A2CF817437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152607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cake, table, sitting, birthday&#10;&#10;Description automatically generated">
            <a:extLst>
              <a:ext uri="{FF2B5EF4-FFF2-40B4-BE49-F238E27FC236}">
                <a16:creationId xmlns:a16="http://schemas.microsoft.com/office/drawing/2014/main" id="{6A2F33A7-3F68-1344-A65B-34DA5442A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952" y="991754"/>
            <a:ext cx="9286147" cy="4253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500D0C-A13A-DD4E-A805-3C42F2FEF5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423" y="2152576"/>
            <a:ext cx="2403609" cy="21231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9A3C1A-F2AC-EF42-8831-69B8080814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3391" y="2152576"/>
            <a:ext cx="2486520" cy="20902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350F03-BF13-1C40-95F2-90B3E10BE6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837" y="4410087"/>
            <a:ext cx="1581906" cy="15932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D81EB8-53FA-CB4B-9684-39517A5FEC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0586" y="4410089"/>
            <a:ext cx="1417479" cy="15960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C54017-54F5-8D4F-AD80-1FD912616E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1027" y="4410087"/>
            <a:ext cx="1848829" cy="15932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3957499-2A1C-B245-BD08-BEBE9D599F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2237" y="4410087"/>
            <a:ext cx="1659630" cy="15932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D7C1FB-0E6F-3F44-BE7A-908CFD33FAC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423" y="4410087"/>
            <a:ext cx="3975717" cy="15932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FFCAE-BDED-2745-84BF-7C0ED2DC6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Industrial</a:t>
            </a:r>
            <a:endParaRPr lang="en-US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859E11C1-4040-4C31-A753-63F3AE340A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/>
              <a:t>28% of Sales</a:t>
            </a:r>
            <a:endParaRPr lang="en-US"/>
          </a:p>
        </p:txBody>
      </p:sp>
      <p:sp>
        <p:nvSpPr>
          <p:cNvPr id="58" name="Rectangle 3">
            <a:extLst>
              <a:ext uri="{FF2B5EF4-FFF2-40B4-BE49-F238E27FC236}">
                <a16:creationId xmlns:a16="http://schemas.microsoft.com/office/drawing/2014/main" id="{DD52645F-F564-4148-8AD1-57F160B42EB8}"/>
              </a:ext>
            </a:extLst>
          </p:cNvPr>
          <p:cNvSpPr/>
          <p:nvPr/>
        </p:nvSpPr>
        <p:spPr>
          <a:xfrm>
            <a:off x="2296886" y="1611085"/>
            <a:ext cx="3124200" cy="19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075981-B1A6-8C45-8F0D-13D3573EE0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4091495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lose up of a car&#10;&#10;Description automatically generated">
            <a:extLst>
              <a:ext uri="{FF2B5EF4-FFF2-40B4-BE49-F238E27FC236}">
                <a16:creationId xmlns:a16="http://schemas.microsoft.com/office/drawing/2014/main" id="{FDF0CE79-1297-F34D-8A8D-76C6E480E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501" y="377104"/>
            <a:ext cx="10116400" cy="463331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6AAFC8A-F4D0-0B4A-BACE-3BFDAB0EEFA5}"/>
              </a:ext>
            </a:extLst>
          </p:cNvPr>
          <p:cNvGrpSpPr/>
          <p:nvPr/>
        </p:nvGrpSpPr>
        <p:grpSpPr>
          <a:xfrm>
            <a:off x="481422" y="2134027"/>
            <a:ext cx="11167282" cy="3903325"/>
            <a:chOff x="207020" y="1374398"/>
            <a:chExt cx="8679842" cy="3033885"/>
          </a:xfrm>
        </p:grpSpPr>
        <p:pic>
          <p:nvPicPr>
            <p:cNvPr id="13" name="Picture 2" descr="microchiptechnologyinc_29559000788.jpg">
              <a:extLst>
                <a:ext uri="{FF2B5EF4-FFF2-40B4-BE49-F238E27FC236}">
                  <a16:creationId xmlns:a16="http://schemas.microsoft.com/office/drawing/2014/main" id="{82818FC7-E34E-B045-AC0F-0901AFF2F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022" y="1374398"/>
              <a:ext cx="2335861" cy="1637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iStock_000041515124XXXLarge.jpg">
              <a:extLst>
                <a:ext uri="{FF2B5EF4-FFF2-40B4-BE49-F238E27FC236}">
                  <a16:creationId xmlns:a16="http://schemas.microsoft.com/office/drawing/2014/main" id="{CFE50F1B-A162-3E40-B90C-2A6077D8C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5423" y="1382869"/>
              <a:ext cx="1595167" cy="1629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" descr="GR-14-100467_AutomotivePSG_Brochure_Cover_081414.jpg">
              <a:extLst>
                <a:ext uri="{FF2B5EF4-FFF2-40B4-BE49-F238E27FC236}">
                  <a16:creationId xmlns:a16="http://schemas.microsoft.com/office/drawing/2014/main" id="{854D3770-B7E7-2E41-BF79-9A7BA1C05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25215" y="3129449"/>
              <a:ext cx="1796969" cy="571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5" descr="microchiptechnologyinc_30486423830.jpg">
              <a:extLst>
                <a:ext uri="{FF2B5EF4-FFF2-40B4-BE49-F238E27FC236}">
                  <a16:creationId xmlns:a16="http://schemas.microsoft.com/office/drawing/2014/main" id="{9D6C3736-0D65-BF4F-BD56-E3DCEE520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3185" y="3800263"/>
              <a:ext cx="1799001" cy="571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" descr="microchiptechnologyinc_27982368802.psd">
              <a:extLst>
                <a:ext uri="{FF2B5EF4-FFF2-40B4-BE49-F238E27FC236}">
                  <a16:creationId xmlns:a16="http://schemas.microsoft.com/office/drawing/2014/main" id="{63CB3A23-6C64-734A-B9AF-804A8D076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0943" y="3120202"/>
              <a:ext cx="1855919" cy="1288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iStock_000000667648Large.jpg">
              <a:extLst>
                <a:ext uri="{FF2B5EF4-FFF2-40B4-BE49-F238E27FC236}">
                  <a16:creationId xmlns:a16="http://schemas.microsoft.com/office/drawing/2014/main" id="{F4499CDA-6F84-6B4E-89B6-7063DB1FF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020" y="3123020"/>
              <a:ext cx="1517534" cy="124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3" descr="iStock-173936549.jpg">
              <a:extLst>
                <a:ext uri="{FF2B5EF4-FFF2-40B4-BE49-F238E27FC236}">
                  <a16:creationId xmlns:a16="http://schemas.microsoft.com/office/drawing/2014/main" id="{1DC003EC-DCA3-4C42-A23D-F664DF138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1005" y="3120202"/>
              <a:ext cx="1481617" cy="128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8" descr="car_needsUSB.jpg">
              <a:extLst>
                <a:ext uri="{FF2B5EF4-FFF2-40B4-BE49-F238E27FC236}">
                  <a16:creationId xmlns:a16="http://schemas.microsoft.com/office/drawing/2014/main" id="{319EDD6D-A17F-C146-AE62-A8EF74D1F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20813" y="3120202"/>
              <a:ext cx="1611562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AF9BF693-7684-9945-8590-F4DC9044A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Automotive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F301661-BBBF-6D4F-9045-181EBF1D6F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15% of Sales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86588E-691C-1346-934E-91879BA6C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2464609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cake, person&#10;&#10;Description automatically generated">
            <a:extLst>
              <a:ext uri="{FF2B5EF4-FFF2-40B4-BE49-F238E27FC236}">
                <a16:creationId xmlns:a16="http://schemas.microsoft.com/office/drawing/2014/main" id="{636A731B-8B24-CF47-8DD7-729C69A62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717" y="413107"/>
            <a:ext cx="9623383" cy="4407510"/>
          </a:xfrm>
          <a:prstGeom prst="rect">
            <a:avLst/>
          </a:prstGeom>
        </p:spPr>
      </p:pic>
      <p:pic>
        <p:nvPicPr>
          <p:cNvPr id="28" name="Picture 10" descr="shutterstock_110333300.jpg">
            <a:extLst>
              <a:ext uri="{FF2B5EF4-FFF2-40B4-BE49-F238E27FC236}">
                <a16:creationId xmlns:a16="http://schemas.microsoft.com/office/drawing/2014/main" id="{B361DBA3-0B9E-8746-B748-5AC644913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5836" y="2106003"/>
            <a:ext cx="2843288" cy="209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4" descr="iStock_000007074234Large.jpg">
            <a:extLst>
              <a:ext uri="{FF2B5EF4-FFF2-40B4-BE49-F238E27FC236}">
                <a16:creationId xmlns:a16="http://schemas.microsoft.com/office/drawing/2014/main" id="{4BFBA360-6BE8-6B4B-9182-62138B7BF8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423" y="2106000"/>
            <a:ext cx="2204331" cy="209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3" descr="iStock_000005207063Large.jpg">
            <a:extLst>
              <a:ext uri="{FF2B5EF4-FFF2-40B4-BE49-F238E27FC236}">
                <a16:creationId xmlns:a16="http://schemas.microsoft.com/office/drawing/2014/main" id="{98F9DE71-3F85-0A45-AA97-DBFADA23EF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423" y="4350748"/>
            <a:ext cx="3015061" cy="165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 descr="iStock_000018145117XLarge.jpg">
            <a:extLst>
              <a:ext uri="{FF2B5EF4-FFF2-40B4-BE49-F238E27FC236}">
                <a16:creationId xmlns:a16="http://schemas.microsoft.com/office/drawing/2014/main" id="{9E8F9358-EFAA-344D-AC45-A520893FC4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0105" y="4350748"/>
            <a:ext cx="1879505" cy="165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2" descr="iStock_000023204130Large.jpg">
            <a:extLst>
              <a:ext uri="{FF2B5EF4-FFF2-40B4-BE49-F238E27FC236}">
                <a16:creationId xmlns:a16="http://schemas.microsoft.com/office/drawing/2014/main" id="{940BBBF3-4D92-5340-86F0-87FF743E3F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71749" y="4350748"/>
            <a:ext cx="2583371" cy="165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microchiptechnologyinc_24703365523.jpg">
            <a:extLst>
              <a:ext uri="{FF2B5EF4-FFF2-40B4-BE49-F238E27FC236}">
                <a16:creationId xmlns:a16="http://schemas.microsoft.com/office/drawing/2014/main" id="{8D13EFE3-DC1F-094E-913C-960A3D7484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964" y="4354906"/>
            <a:ext cx="1054614" cy="165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iStock_000031186246XXXLarge_161108.jpg">
            <a:extLst>
              <a:ext uri="{FF2B5EF4-FFF2-40B4-BE49-F238E27FC236}">
                <a16:creationId xmlns:a16="http://schemas.microsoft.com/office/drawing/2014/main" id="{37E0F9AA-F76A-2249-A86B-5AC615B3F2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30385" y="4350747"/>
            <a:ext cx="1991523" cy="165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FFCAE-BDED-2745-84BF-7C0ED2DC6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Consumer</a:t>
            </a:r>
            <a:endParaRPr lang="en-US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859E11C1-4040-4C31-A753-63F3AE340A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/>
              <a:t>13% of Sales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3F3455-5694-A94C-8DDC-3B959227FA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3812746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lock, table, computer, sign&#10;&#10;Description automatically generated">
            <a:extLst>
              <a:ext uri="{FF2B5EF4-FFF2-40B4-BE49-F238E27FC236}">
                <a16:creationId xmlns:a16="http://schemas.microsoft.com/office/drawing/2014/main" id="{A31DB0C4-499C-9847-B448-D502CC9FB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766" y="483476"/>
            <a:ext cx="9359001" cy="42864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FFCAE-BDED-2745-84BF-7C0ED2DC6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Communications</a:t>
            </a:r>
            <a:endParaRPr lang="en-US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859E11C1-4040-4C31-A753-63F3AE340A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/>
              <a:t>14% of Sales</a:t>
            </a:r>
            <a:endParaRPr lang="en-US"/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13BF86B3-C985-4CCA-AD2E-7E1A5796EC48}"/>
              </a:ext>
            </a:extLst>
          </p:cNvPr>
          <p:cNvSpPr/>
          <p:nvPr/>
        </p:nvSpPr>
        <p:spPr>
          <a:xfrm>
            <a:off x="2286000" y="1621972"/>
            <a:ext cx="3124200" cy="19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Picture 5" descr="shutterstock_379714864_Video_conference_for_long_distance_communication.jpg">
            <a:extLst>
              <a:ext uri="{FF2B5EF4-FFF2-40B4-BE49-F238E27FC236}">
                <a16:creationId xmlns:a16="http://schemas.microsoft.com/office/drawing/2014/main" id="{4077C399-43F7-BA46-A625-4A41975A77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0143" y="2109401"/>
            <a:ext cx="3394444" cy="209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shutterstock_352980242.jpg">
            <a:extLst>
              <a:ext uri="{FF2B5EF4-FFF2-40B4-BE49-F238E27FC236}">
                <a16:creationId xmlns:a16="http://schemas.microsoft.com/office/drawing/2014/main" id="{AE684A01-15A0-C24C-A74F-3A6143425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9774" y="4352192"/>
            <a:ext cx="3280079" cy="165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shutterstock_167419646.jpg">
            <a:extLst>
              <a:ext uri="{FF2B5EF4-FFF2-40B4-BE49-F238E27FC236}">
                <a16:creationId xmlns:a16="http://schemas.microsoft.com/office/drawing/2014/main" id="{26203571-4456-B647-A32D-A9147F17ED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1574" y="4352192"/>
            <a:ext cx="3622156" cy="165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iStock-525985099.jpg">
            <a:extLst>
              <a:ext uri="{FF2B5EF4-FFF2-40B4-BE49-F238E27FC236}">
                <a16:creationId xmlns:a16="http://schemas.microsoft.com/office/drawing/2014/main" id="{095F061A-CFC8-B143-9234-30BB112C80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81423" y="4352193"/>
            <a:ext cx="2387729" cy="165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shutterstock_313779428_server_room.jpg">
            <a:extLst>
              <a:ext uri="{FF2B5EF4-FFF2-40B4-BE49-F238E27FC236}">
                <a16:creationId xmlns:a16="http://schemas.microsoft.com/office/drawing/2014/main" id="{BCC06E0A-3062-6746-9AFF-B96CA61F61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423" y="2109401"/>
            <a:ext cx="1679720" cy="209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87C63F-B9BD-D340-8DA8-DF7CEBBDDD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578" y="4352192"/>
            <a:ext cx="1441573" cy="165397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9865A-F719-5443-8E0C-377E42CB8B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1394866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computer, table, computer&#10;&#10;Description automatically generated">
            <a:extLst>
              <a:ext uri="{FF2B5EF4-FFF2-40B4-BE49-F238E27FC236}">
                <a16:creationId xmlns:a16="http://schemas.microsoft.com/office/drawing/2014/main" id="{77656FBA-AC1F-6346-BBC2-7A720FB8A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694" y="266486"/>
            <a:ext cx="10102828" cy="46270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FFCAE-BDED-2745-84BF-7C0ED2DC6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Computing</a:t>
            </a:r>
            <a:endParaRPr lang="en-US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859E11C1-4040-4C31-A753-63F3AE340A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/>
              <a:t>18% of Sales</a:t>
            </a:r>
            <a:endParaRPr 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C1BD4C77-6EAD-4F1B-9CE0-EB1D5445E96C}"/>
              </a:ext>
            </a:extLst>
          </p:cNvPr>
          <p:cNvSpPr/>
          <p:nvPr/>
        </p:nvSpPr>
        <p:spPr>
          <a:xfrm>
            <a:off x="2296886" y="1643742"/>
            <a:ext cx="3124200" cy="19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1" name="Picture 25" descr="Cash_Register_iStock_000012092214Large.jpg">
            <a:extLst>
              <a:ext uri="{FF2B5EF4-FFF2-40B4-BE49-F238E27FC236}">
                <a16:creationId xmlns:a16="http://schemas.microsoft.com/office/drawing/2014/main" id="{266DE5FC-ECF6-934D-B764-82D11AC73E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682" y="4357249"/>
            <a:ext cx="2684967" cy="164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shutterstock_462277438.jpg">
            <a:extLst>
              <a:ext uri="{FF2B5EF4-FFF2-40B4-BE49-F238E27FC236}">
                <a16:creationId xmlns:a16="http://schemas.microsoft.com/office/drawing/2014/main" id="{00189AD1-39EA-4840-A75A-B224E4BDB8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1816" y="4357249"/>
            <a:ext cx="3084124" cy="164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shutterstock_388706671.psd">
            <a:extLst>
              <a:ext uri="{FF2B5EF4-FFF2-40B4-BE49-F238E27FC236}">
                <a16:creationId xmlns:a16="http://schemas.microsoft.com/office/drawing/2014/main" id="{4BEE2221-9695-5B49-8CA5-A436C21CFD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9550" y="2115691"/>
            <a:ext cx="3160779" cy="209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iStock_000005045296Large.jpg">
            <a:extLst>
              <a:ext uri="{FF2B5EF4-FFF2-40B4-BE49-F238E27FC236}">
                <a16:creationId xmlns:a16="http://schemas.microsoft.com/office/drawing/2014/main" id="{E4B51A69-AD6D-9E40-A695-1A83242C04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4683" y="2115691"/>
            <a:ext cx="1874729" cy="209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0" descr="microchiptechnologyinc_24703253253.jpg">
            <a:extLst>
              <a:ext uri="{FF2B5EF4-FFF2-40B4-BE49-F238E27FC236}">
                <a16:creationId xmlns:a16="http://schemas.microsoft.com/office/drawing/2014/main" id="{F9D32EE4-D25E-A443-9183-59B5D789C7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2345" y="4353097"/>
            <a:ext cx="2201556" cy="165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3" descr="microchiptechnologyinc_24703496737.jpg">
            <a:extLst>
              <a:ext uri="{FF2B5EF4-FFF2-40B4-BE49-F238E27FC236}">
                <a16:creationId xmlns:a16="http://schemas.microsoft.com/office/drawing/2014/main" id="{BB4592A1-CE42-D84B-8F40-63B8B4C006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27565" y="4353097"/>
            <a:ext cx="2706866" cy="164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E91A6-E0D1-8440-8A0D-942AEF5232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547216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ropeller, airplane, table&#10;&#10;Description automatically generated">
            <a:extLst>
              <a:ext uri="{FF2B5EF4-FFF2-40B4-BE49-F238E27FC236}">
                <a16:creationId xmlns:a16="http://schemas.microsoft.com/office/drawing/2014/main" id="{E050349F-1ACD-9743-843C-5AC284507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066" y="913603"/>
            <a:ext cx="8454334" cy="3872085"/>
          </a:xfrm>
          <a:prstGeom prst="rect">
            <a:avLst/>
          </a:prstGeom>
        </p:spPr>
      </p:pic>
      <p:pic>
        <p:nvPicPr>
          <p:cNvPr id="15" name="Picture 12" descr="shutterstock_556727776.jpg">
            <a:extLst>
              <a:ext uri="{FF2B5EF4-FFF2-40B4-BE49-F238E27FC236}">
                <a16:creationId xmlns:a16="http://schemas.microsoft.com/office/drawing/2014/main" id="{3DFD1BB2-BCB4-CB4A-BE65-5DED520897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425" y="4409951"/>
            <a:ext cx="2633118" cy="159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shutterstock_539854030.jpg">
            <a:extLst>
              <a:ext uri="{FF2B5EF4-FFF2-40B4-BE49-F238E27FC236}">
                <a16:creationId xmlns:a16="http://schemas.microsoft.com/office/drawing/2014/main" id="{A8294E88-C53E-1649-8B9C-A0123032E8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9553" y="4410416"/>
            <a:ext cx="1879582" cy="1595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 descr="aerospace1.jpg">
            <a:extLst>
              <a:ext uri="{FF2B5EF4-FFF2-40B4-BE49-F238E27FC236}">
                <a16:creationId xmlns:a16="http://schemas.microsoft.com/office/drawing/2014/main" id="{2502DD95-067F-BB43-B41A-9627C0D1F6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4122" y="4409485"/>
            <a:ext cx="1949254" cy="159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shutterstock_415540285_Mars_Rover.jpg">
            <a:extLst>
              <a:ext uri="{FF2B5EF4-FFF2-40B4-BE49-F238E27FC236}">
                <a16:creationId xmlns:a16="http://schemas.microsoft.com/office/drawing/2014/main" id="{7CD001E8-7874-094F-AAF2-22E30CF5C5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2810" y="2161953"/>
            <a:ext cx="2745554" cy="210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BF22129-37E6-6B49-9B1A-2F6C4C1748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5517" y="4409485"/>
            <a:ext cx="2765274" cy="15925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5F44A5-B1D0-574B-BC0A-43BCF0663C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81422" y="2158437"/>
            <a:ext cx="2305436" cy="2114428"/>
          </a:xfrm>
          <a:prstGeom prst="rect">
            <a:avLst/>
          </a:prstGeom>
        </p:spPr>
      </p:pic>
      <p:pic>
        <p:nvPicPr>
          <p:cNvPr id="29" name="Picture 11" descr="aerospace2.jpg">
            <a:extLst>
              <a:ext uri="{FF2B5EF4-FFF2-40B4-BE49-F238E27FC236}">
                <a16:creationId xmlns:a16="http://schemas.microsoft.com/office/drawing/2014/main" id="{C824ABA6-34EF-B841-81E5-012E90ABCA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81238" y="4409487"/>
            <a:ext cx="1311935" cy="159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FFCAE-BDED-2745-84BF-7C0ED2DC6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Defense and Aerospace</a:t>
            </a:r>
            <a:endParaRPr lang="en-US"/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859E11C1-4040-4C31-A753-63F3AE340A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/>
              <a:t>12% of Sales</a:t>
            </a:r>
            <a:endParaRPr lang="en-US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5FB35E52-C8EE-4D1D-A594-F50EA136C357}"/>
              </a:ext>
            </a:extLst>
          </p:cNvPr>
          <p:cNvSpPr/>
          <p:nvPr/>
        </p:nvSpPr>
        <p:spPr>
          <a:xfrm>
            <a:off x="2318657" y="1621972"/>
            <a:ext cx="3124200" cy="19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3E2B2-B370-5241-9A60-C0073EEB7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3281529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480EF-B0BC-4E28-8446-E28E6F313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Microcontroller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89670-CE6D-4758-BFB5-C8B8D02F2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The </a:t>
            </a:r>
            <a:r>
              <a:rPr lang="nb-NO" err="1"/>
              <a:t>basics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2261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A36C6-3D94-4A1B-8785-ECAB84A81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Basic Parts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E2E79-D722-40D6-8BFD-B2F87EECD1D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/>
              <a:t>A microcontroller must have</a:t>
            </a:r>
          </a:p>
          <a:p>
            <a:pPr lvl="1"/>
            <a:r>
              <a:rPr lang="nb-NO"/>
              <a:t>A CPU</a:t>
            </a:r>
          </a:p>
          <a:p>
            <a:pPr lvl="1"/>
            <a:r>
              <a:rPr lang="nb-NO"/>
              <a:t>Memory</a:t>
            </a:r>
          </a:p>
          <a:p>
            <a:pPr lvl="1"/>
            <a:r>
              <a:rPr lang="nb-NO"/>
              <a:t>I/O </a:t>
            </a:r>
            <a:r>
              <a:rPr lang="nb-NO" err="1"/>
              <a:t>controller</a:t>
            </a:r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51EFCC7-B456-4789-A5D0-58C35D08D119}"/>
              </a:ext>
            </a:extLst>
          </p:cNvPr>
          <p:cNvSpPr/>
          <p:nvPr/>
        </p:nvSpPr>
        <p:spPr>
          <a:xfrm>
            <a:off x="8400079" y="2375116"/>
            <a:ext cx="1859797" cy="131735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/>
              <a:t>CPU</a:t>
            </a: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989113-CAD8-4E30-A2FC-8C72A193EAA7}"/>
              </a:ext>
            </a:extLst>
          </p:cNvPr>
          <p:cNvSpPr/>
          <p:nvPr/>
        </p:nvSpPr>
        <p:spPr>
          <a:xfrm>
            <a:off x="7842141" y="3882328"/>
            <a:ext cx="2975675" cy="790413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/>
              <a:t>Memory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36F65E-F17D-4BB3-AAA7-E701379185D3}"/>
              </a:ext>
            </a:extLst>
          </p:cNvPr>
          <p:cNvSpPr/>
          <p:nvPr/>
        </p:nvSpPr>
        <p:spPr>
          <a:xfrm>
            <a:off x="7842141" y="1580826"/>
            <a:ext cx="2975675" cy="604434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/>
              <a:t>I/O Controller</a:t>
            </a:r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3A8B58B-A55B-4C5D-89B2-683C114CE51A}"/>
              </a:ext>
            </a:extLst>
          </p:cNvPr>
          <p:cNvCxnSpPr>
            <a:stCxn id="7" idx="2"/>
            <a:endCxn id="4" idx="0"/>
          </p:cNvCxnSpPr>
          <p:nvPr/>
        </p:nvCxnSpPr>
        <p:spPr>
          <a:xfrm flipH="1">
            <a:off x="9329978" y="2185260"/>
            <a:ext cx="1" cy="189856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A58F09F-265F-4F9A-AB5A-453DCF75AB73}"/>
              </a:ext>
            </a:extLst>
          </p:cNvPr>
          <p:cNvCxnSpPr>
            <a:stCxn id="4" idx="2"/>
          </p:cNvCxnSpPr>
          <p:nvPr/>
        </p:nvCxnSpPr>
        <p:spPr>
          <a:xfrm>
            <a:off x="9329978" y="3692472"/>
            <a:ext cx="1" cy="189856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763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5FD01E6-1191-4FDC-92DA-2F499213A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382" y="2474913"/>
            <a:ext cx="7068993" cy="995362"/>
          </a:xfrm>
        </p:spPr>
        <p:txBody>
          <a:bodyPr/>
          <a:lstStyle/>
          <a:p>
            <a:r>
              <a:rPr lang="en-US"/>
              <a:t> (AVR) Microcontroller Basics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3D081-4997-FF4D-B75C-F6275A20E9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28.03.2022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8F16D4-E23A-8B42-AEFF-22E5AFC9F8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b" anchorCtr="0"/>
          <a:lstStyle/>
          <a:p>
            <a:r>
              <a:rPr lang="en-US" dirty="0"/>
              <a:t>Egil Rotevatn with Snorre Vestli, Amund Aune and Runar Sivertsen</a:t>
            </a:r>
          </a:p>
        </p:txBody>
      </p:sp>
    </p:spTree>
    <p:extLst>
      <p:ext uri="{BB962C8B-B14F-4D97-AF65-F5344CB8AC3E}">
        <p14:creationId xmlns:p14="http://schemas.microsoft.com/office/powerpoint/2010/main" val="2176522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8F99C-FFA0-4E56-B827-383DE99E0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The CPU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4A27C-0BF5-466A-A722-AAD5D594E02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dirty="0"/>
              <a:t>This is what executes your program</a:t>
            </a:r>
          </a:p>
          <a:p>
            <a:r>
              <a:rPr lang="nb-NO" dirty="0"/>
              <a:t>Can do math</a:t>
            </a:r>
          </a:p>
          <a:p>
            <a:r>
              <a:rPr lang="nb-NO" dirty="0"/>
              <a:t>Can make decisions based on input</a:t>
            </a:r>
          </a:p>
          <a:p>
            <a:r>
              <a:rPr lang="nb-NO" dirty="0"/>
              <a:t>Runs the code stored in memory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8132F3-79EB-4A03-BE77-D474F0A4F06A}"/>
              </a:ext>
            </a:extLst>
          </p:cNvPr>
          <p:cNvSpPr/>
          <p:nvPr/>
        </p:nvSpPr>
        <p:spPr>
          <a:xfrm>
            <a:off x="1802377" y="3714454"/>
            <a:ext cx="3506883" cy="26441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FA0D78C-C5F2-44D1-BC8C-A16BA2AC3271}"/>
              </a:ext>
            </a:extLst>
          </p:cNvPr>
          <p:cNvSpPr txBox="1">
            <a:spLocks/>
          </p:cNvSpPr>
          <p:nvPr/>
        </p:nvSpPr>
        <p:spPr>
          <a:xfrm>
            <a:off x="1890793" y="3763991"/>
            <a:ext cx="3506883" cy="2644119"/>
          </a:xfrm>
          <a:prstGeom prst="rect">
            <a:avLst/>
          </a:prstGeom>
        </p:spPr>
        <p:txBody>
          <a:bodyPr vert="horz" lIns="121888" tIns="60944" rIns="121888" bIns="60944" rtlCol="0">
            <a:normAutofit/>
          </a:bodyPr>
          <a:lstStyle>
            <a:lvl1pPr marL="274201" indent="-274201" algn="l" defTabSz="609443" rtl="0" eaLnBrk="1" latinLnBrk="0" hangingPunct="1">
              <a:spcBef>
                <a:spcPts val="300"/>
              </a:spcBef>
              <a:buClr>
                <a:srgbClr val="0E3689"/>
              </a:buClr>
              <a:buFont typeface="Arial"/>
              <a:buChar char="•"/>
              <a:defRPr sz="3200" b="1" kern="1200">
                <a:solidFill>
                  <a:srgbClr val="070707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609443" rtl="0" eaLnBrk="1" latinLnBrk="0" hangingPunct="1">
              <a:spcBef>
                <a:spcPts val="300"/>
              </a:spcBef>
              <a:buClr>
                <a:srgbClr val="1D9CE4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70707"/>
                </a:solidFill>
                <a:latin typeface="+mn-lt"/>
                <a:ea typeface="+mn-ea"/>
                <a:cs typeface="+mn-cs"/>
              </a:defRPr>
            </a:lvl2pPr>
            <a:lvl3pPr marL="868680" indent="-274320" algn="l" defTabSz="609443" rtl="0" eaLnBrk="1" latinLnBrk="0" hangingPunct="1">
              <a:spcBef>
                <a:spcPts val="300"/>
              </a:spcBef>
              <a:buClr>
                <a:srgbClr val="1D9CE4"/>
              </a:buClr>
              <a:buFont typeface="Arial"/>
              <a:buChar char="•"/>
              <a:defRPr sz="2400" kern="1200">
                <a:solidFill>
                  <a:srgbClr val="070707"/>
                </a:solidFill>
                <a:latin typeface="+mn-lt"/>
                <a:ea typeface="+mn-ea"/>
                <a:cs typeface="+mn-cs"/>
              </a:defRPr>
            </a:lvl3pPr>
            <a:lvl4pPr marL="1143000" indent="-274320" algn="l" defTabSz="609443" rtl="0" eaLnBrk="1" latinLnBrk="0" hangingPunct="1">
              <a:spcBef>
                <a:spcPts val="300"/>
              </a:spcBef>
              <a:buClr>
                <a:srgbClr val="1D9CE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70707"/>
                </a:solidFill>
                <a:latin typeface="+mn-lt"/>
                <a:ea typeface="+mn-ea"/>
                <a:cs typeface="+mn-cs"/>
              </a:defRPr>
            </a:lvl4pPr>
            <a:lvl5pPr marL="1435608" indent="-274320" algn="l" defTabSz="609443" rtl="0" eaLnBrk="1" latinLnBrk="0" hangingPunct="1">
              <a:spcBef>
                <a:spcPts val="300"/>
              </a:spcBef>
              <a:buClr>
                <a:srgbClr val="1D9CE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70707"/>
                </a:solidFill>
                <a:latin typeface="+mn-lt"/>
                <a:ea typeface="+mn-ea"/>
                <a:cs typeface="+mn-cs"/>
              </a:defRPr>
            </a:lvl5pPr>
            <a:lvl6pPr marL="3351933" indent="-304723" algn="l" defTabSz="60944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376" indent="-304723" algn="l" defTabSz="60944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19" indent="-304723" algn="l" defTabSz="60944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261" indent="-304723" algn="l" defTabSz="60944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b-NO" sz="2400"/>
              <a:t>if (mentor == smart)</a:t>
            </a:r>
            <a:r>
              <a:rPr lang="en-US" sz="2400"/>
              <a:t>{</a:t>
            </a:r>
          </a:p>
          <a:p>
            <a:pPr marL="0" indent="0">
              <a:buFont typeface="Arial"/>
              <a:buNone/>
            </a:pPr>
            <a:r>
              <a:rPr lang="en-US" sz="2400"/>
              <a:t>	</a:t>
            </a:r>
            <a:r>
              <a:rPr lang="en-US" sz="2400" err="1"/>
              <a:t>printf</a:t>
            </a:r>
            <a:r>
              <a:rPr lang="en-US" sz="2400"/>
              <a:t>(“Of course!”);</a:t>
            </a:r>
          </a:p>
          <a:p>
            <a:pPr marL="0" indent="0">
              <a:buFont typeface="Arial"/>
              <a:buNone/>
            </a:pPr>
            <a:r>
              <a:rPr lang="en-US" sz="2400"/>
              <a:t>} else</a:t>
            </a:r>
          </a:p>
          <a:p>
            <a:pPr marL="0" indent="0">
              <a:buFont typeface="Arial"/>
              <a:buNone/>
            </a:pPr>
            <a:r>
              <a:rPr lang="en-US" sz="2400"/>
              <a:t>{</a:t>
            </a:r>
          </a:p>
          <a:p>
            <a:pPr marL="0" indent="0">
              <a:buFont typeface="Arial"/>
              <a:buNone/>
            </a:pPr>
            <a:r>
              <a:rPr lang="en-US" sz="2400"/>
              <a:t>	</a:t>
            </a:r>
            <a:r>
              <a:rPr lang="en-US" sz="2400" err="1"/>
              <a:t>printf</a:t>
            </a:r>
            <a:r>
              <a:rPr lang="en-US" sz="2400"/>
              <a:t>(“Lies!”);</a:t>
            </a:r>
          </a:p>
          <a:p>
            <a:pPr marL="0" indent="0">
              <a:buFont typeface="Arial"/>
              <a:buNone/>
            </a:pPr>
            <a:r>
              <a:rPr lang="en-US" sz="2400"/>
              <a:t>}</a:t>
            </a:r>
            <a:endParaRPr lang="nb-NO" sz="240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0ADB573-704D-4DDF-82A1-C00661EFEE46}"/>
              </a:ext>
            </a:extLst>
          </p:cNvPr>
          <p:cNvSpPr/>
          <p:nvPr/>
        </p:nvSpPr>
        <p:spPr>
          <a:xfrm>
            <a:off x="8400079" y="2375116"/>
            <a:ext cx="1859797" cy="131735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/>
              <a:t>CPU</a:t>
            </a:r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FE1440D-204D-43C9-B4FE-9FEE1F912AC2}"/>
              </a:ext>
            </a:extLst>
          </p:cNvPr>
          <p:cNvSpPr/>
          <p:nvPr/>
        </p:nvSpPr>
        <p:spPr>
          <a:xfrm>
            <a:off x="7842141" y="3882328"/>
            <a:ext cx="2975675" cy="790413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/>
              <a:t>Memory</a:t>
            </a:r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3914395-2632-4D0A-89C7-CB0CDB121D1A}"/>
              </a:ext>
            </a:extLst>
          </p:cNvPr>
          <p:cNvSpPr/>
          <p:nvPr/>
        </p:nvSpPr>
        <p:spPr>
          <a:xfrm>
            <a:off x="7842141" y="1580826"/>
            <a:ext cx="2975675" cy="60443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/>
              <a:t>I/O Controller</a:t>
            </a:r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1EDD85-6876-47B4-8D2B-EB17A66AC30C}"/>
              </a:ext>
            </a:extLst>
          </p:cNvPr>
          <p:cNvCxnSpPr>
            <a:stCxn id="13" idx="2"/>
            <a:endCxn id="11" idx="0"/>
          </p:cNvCxnSpPr>
          <p:nvPr/>
        </p:nvCxnSpPr>
        <p:spPr>
          <a:xfrm flipH="1">
            <a:off x="9329978" y="2185260"/>
            <a:ext cx="1" cy="189856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646825E-4826-4623-8FC6-B1576D16F506}"/>
              </a:ext>
            </a:extLst>
          </p:cNvPr>
          <p:cNvCxnSpPr>
            <a:stCxn id="11" idx="2"/>
          </p:cNvCxnSpPr>
          <p:nvPr/>
        </p:nvCxnSpPr>
        <p:spPr>
          <a:xfrm>
            <a:off x="9329978" y="3692472"/>
            <a:ext cx="1" cy="189856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927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5A96F-37AA-4D1C-B680-CE3324BA9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Memory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9AE5F-6D7F-40BC-8EA9-FF58D36E688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/>
              <a:t>Stores the program</a:t>
            </a:r>
          </a:p>
          <a:p>
            <a:pPr lvl="1"/>
            <a:r>
              <a:rPr lang="nb-NO"/>
              <a:t>Read and executed by the CPU</a:t>
            </a:r>
          </a:p>
          <a:p>
            <a:pPr lvl="1"/>
            <a:endParaRPr lang="nb-NO"/>
          </a:p>
          <a:p>
            <a:r>
              <a:rPr lang="en-US"/>
              <a:t>Stores temporary data</a:t>
            </a:r>
          </a:p>
          <a:p>
            <a:pPr lvl="1"/>
            <a:r>
              <a:rPr lang="en-US"/>
              <a:t>Variables are saved here</a:t>
            </a:r>
          </a:p>
          <a:p>
            <a:pPr lvl="1"/>
            <a:endParaRPr lang="en-US"/>
          </a:p>
          <a:p>
            <a:r>
              <a:rPr lang="en-US"/>
              <a:t>Stores static data</a:t>
            </a:r>
          </a:p>
          <a:p>
            <a:pPr lvl="1"/>
            <a:r>
              <a:rPr lang="en-US"/>
              <a:t>Not deleted when device is turned off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2FCB74-1E80-4A45-830B-CC4B8CC673FE}"/>
              </a:ext>
            </a:extLst>
          </p:cNvPr>
          <p:cNvSpPr/>
          <p:nvPr/>
        </p:nvSpPr>
        <p:spPr>
          <a:xfrm>
            <a:off x="8400079" y="2375116"/>
            <a:ext cx="1859797" cy="131735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/>
              <a:t>CPU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C47CD8-E780-4C32-9754-3D2AAF6254A5}"/>
              </a:ext>
            </a:extLst>
          </p:cNvPr>
          <p:cNvSpPr/>
          <p:nvPr/>
        </p:nvSpPr>
        <p:spPr>
          <a:xfrm>
            <a:off x="7842141" y="3882328"/>
            <a:ext cx="2975675" cy="790413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/>
              <a:t>Memory</a:t>
            </a: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9D6F37-57B6-485D-A7DF-C0C2EE4D59F8}"/>
              </a:ext>
            </a:extLst>
          </p:cNvPr>
          <p:cNvSpPr/>
          <p:nvPr/>
        </p:nvSpPr>
        <p:spPr>
          <a:xfrm>
            <a:off x="7842141" y="1580826"/>
            <a:ext cx="2975675" cy="60443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/>
              <a:t>I/O Controller</a:t>
            </a:r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40A119B-EDDE-45A5-9829-FDDD3D267E9D}"/>
              </a:ext>
            </a:extLst>
          </p:cNvPr>
          <p:cNvCxnSpPr>
            <a:stCxn id="6" idx="2"/>
            <a:endCxn id="4" idx="0"/>
          </p:cNvCxnSpPr>
          <p:nvPr/>
        </p:nvCxnSpPr>
        <p:spPr>
          <a:xfrm flipH="1">
            <a:off x="9329978" y="2185260"/>
            <a:ext cx="1" cy="189856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4876CB3-436D-49F8-B46F-20464413770C}"/>
              </a:ext>
            </a:extLst>
          </p:cNvPr>
          <p:cNvCxnSpPr>
            <a:stCxn id="4" idx="2"/>
          </p:cNvCxnSpPr>
          <p:nvPr/>
        </p:nvCxnSpPr>
        <p:spPr>
          <a:xfrm>
            <a:off x="9329978" y="3692472"/>
            <a:ext cx="1" cy="189856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563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14229-6EAA-4017-A4BD-385743CFC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I/O Controller</a:t>
            </a:r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AF0B0A-8E6D-4B85-9433-872CCCF31E5C}"/>
              </a:ext>
            </a:extLst>
          </p:cNvPr>
          <p:cNvSpPr/>
          <p:nvPr/>
        </p:nvSpPr>
        <p:spPr>
          <a:xfrm>
            <a:off x="8400079" y="2375116"/>
            <a:ext cx="1859797" cy="131735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/>
              <a:t>CPU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192646-EB36-4193-A23D-D6D17E2EE5C3}"/>
              </a:ext>
            </a:extLst>
          </p:cNvPr>
          <p:cNvSpPr/>
          <p:nvPr/>
        </p:nvSpPr>
        <p:spPr>
          <a:xfrm>
            <a:off x="7842141" y="3882328"/>
            <a:ext cx="2975675" cy="790413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/>
              <a:t>Memory</a:t>
            </a: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6B3BBC-AA31-4ED0-933D-90CDBEBB0E51}"/>
              </a:ext>
            </a:extLst>
          </p:cNvPr>
          <p:cNvSpPr/>
          <p:nvPr/>
        </p:nvSpPr>
        <p:spPr>
          <a:xfrm>
            <a:off x="7842141" y="1580826"/>
            <a:ext cx="2975675" cy="604434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b-NO"/>
              <a:t>I/O Controller</a:t>
            </a:r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1F1B344-65B9-4CB2-90F9-3F4C0018933A}"/>
              </a:ext>
            </a:extLst>
          </p:cNvPr>
          <p:cNvCxnSpPr>
            <a:stCxn id="6" idx="2"/>
            <a:endCxn id="4" idx="0"/>
          </p:cNvCxnSpPr>
          <p:nvPr/>
        </p:nvCxnSpPr>
        <p:spPr>
          <a:xfrm flipH="1">
            <a:off x="9329978" y="2185260"/>
            <a:ext cx="1" cy="189856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748BF5-D761-4E5C-AAB1-092FAE9B5C1B}"/>
              </a:ext>
            </a:extLst>
          </p:cNvPr>
          <p:cNvCxnSpPr>
            <a:stCxn id="4" idx="2"/>
          </p:cNvCxnSpPr>
          <p:nvPr/>
        </p:nvCxnSpPr>
        <p:spPr>
          <a:xfrm>
            <a:off x="9329978" y="3692472"/>
            <a:ext cx="1" cy="189856"/>
          </a:xfrm>
          <a:prstGeom prst="straightConnector1">
            <a:avLst/>
          </a:prstGeom>
          <a:ln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roduct primary image">
            <a:extLst>
              <a:ext uri="{FF2B5EF4-FFF2-40B4-BE49-F238E27FC236}">
                <a16:creationId xmlns:a16="http://schemas.microsoft.com/office/drawing/2014/main" id="{720CF196-4923-49AC-B688-44A601D11654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668" y="4146378"/>
            <a:ext cx="3111473" cy="258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C7082F7-6DDF-446E-A878-B58116D4705D}"/>
              </a:ext>
            </a:extLst>
          </p:cNvPr>
          <p:cNvSpPr/>
          <p:nvPr/>
        </p:nvSpPr>
        <p:spPr>
          <a:xfrm rot="20688405">
            <a:off x="4702774" y="4614979"/>
            <a:ext cx="673182" cy="1952784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3F27B7-2074-46B7-9322-E28BCA4A180B}"/>
              </a:ext>
            </a:extLst>
          </p:cNvPr>
          <p:cNvSpPr/>
          <p:nvPr/>
        </p:nvSpPr>
        <p:spPr>
          <a:xfrm rot="20397296">
            <a:off x="7126699" y="4116450"/>
            <a:ext cx="673182" cy="1952784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17C4EA-9FD3-4EB4-8B4D-D81EDBFC06FB}"/>
              </a:ext>
            </a:extLst>
          </p:cNvPr>
          <p:cNvSpPr/>
          <p:nvPr/>
        </p:nvSpPr>
        <p:spPr>
          <a:xfrm rot="4725024">
            <a:off x="6228227" y="5142144"/>
            <a:ext cx="673182" cy="245668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FAA58D9-CA11-45AE-A950-1DC2663B4174}"/>
              </a:ext>
            </a:extLst>
          </p:cNvPr>
          <p:cNvSpPr/>
          <p:nvPr/>
        </p:nvSpPr>
        <p:spPr>
          <a:xfrm rot="4794584">
            <a:off x="5555506" y="3228663"/>
            <a:ext cx="673182" cy="2189117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6DCA815-D213-4C44-A904-F229982D93D9}"/>
              </a:ext>
            </a:extLst>
          </p:cNvPr>
          <p:cNvSpPr txBox="1">
            <a:spLocks/>
          </p:cNvSpPr>
          <p:nvPr/>
        </p:nvSpPr>
        <p:spPr>
          <a:xfrm>
            <a:off x="354778" y="923073"/>
            <a:ext cx="7045663" cy="5385963"/>
          </a:xfrm>
          <a:prstGeom prst="rect">
            <a:avLst/>
          </a:prstGeom>
        </p:spPr>
        <p:txBody>
          <a:bodyPr vert="horz" lIns="121888" tIns="60944" rIns="121888" bIns="60944" rtlCol="0">
            <a:normAutofit/>
          </a:bodyPr>
          <a:lstStyle>
            <a:lvl1pPr marL="274201" indent="-274201" algn="l" defTabSz="609443" rtl="0" eaLnBrk="1" latinLnBrk="0" hangingPunct="1">
              <a:spcBef>
                <a:spcPts val="300"/>
              </a:spcBef>
              <a:buClr>
                <a:srgbClr val="0E3689"/>
              </a:buClr>
              <a:buFont typeface="Arial"/>
              <a:buChar char="•"/>
              <a:defRPr sz="3200" b="1" kern="1200">
                <a:solidFill>
                  <a:srgbClr val="070707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609443" rtl="0" eaLnBrk="1" latinLnBrk="0" hangingPunct="1">
              <a:spcBef>
                <a:spcPts val="300"/>
              </a:spcBef>
              <a:buClr>
                <a:srgbClr val="1D9CE4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70707"/>
                </a:solidFill>
                <a:latin typeface="+mn-lt"/>
                <a:ea typeface="+mn-ea"/>
                <a:cs typeface="+mn-cs"/>
              </a:defRPr>
            </a:lvl2pPr>
            <a:lvl3pPr marL="868680" indent="-274320" algn="l" defTabSz="609443" rtl="0" eaLnBrk="1" latinLnBrk="0" hangingPunct="1">
              <a:spcBef>
                <a:spcPts val="300"/>
              </a:spcBef>
              <a:buClr>
                <a:srgbClr val="1D9CE4"/>
              </a:buClr>
              <a:buFont typeface="Arial"/>
              <a:buChar char="•"/>
              <a:defRPr sz="2400" kern="1200">
                <a:solidFill>
                  <a:srgbClr val="070707"/>
                </a:solidFill>
                <a:latin typeface="+mn-lt"/>
                <a:ea typeface="+mn-ea"/>
                <a:cs typeface="+mn-cs"/>
              </a:defRPr>
            </a:lvl3pPr>
            <a:lvl4pPr marL="1143000" indent="-274320" algn="l" defTabSz="609443" rtl="0" eaLnBrk="1" latinLnBrk="0" hangingPunct="1">
              <a:spcBef>
                <a:spcPts val="300"/>
              </a:spcBef>
              <a:buClr>
                <a:srgbClr val="1D9CE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70707"/>
                </a:solidFill>
                <a:latin typeface="+mn-lt"/>
                <a:ea typeface="+mn-ea"/>
                <a:cs typeface="+mn-cs"/>
              </a:defRPr>
            </a:lvl4pPr>
            <a:lvl5pPr marL="1435608" indent="-274320" algn="l" defTabSz="609443" rtl="0" eaLnBrk="1" latinLnBrk="0" hangingPunct="1">
              <a:spcBef>
                <a:spcPts val="300"/>
              </a:spcBef>
              <a:buClr>
                <a:srgbClr val="1D9CE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70707"/>
                </a:solidFill>
                <a:latin typeface="+mn-lt"/>
                <a:ea typeface="+mn-ea"/>
                <a:cs typeface="+mn-cs"/>
              </a:defRPr>
            </a:lvl5pPr>
            <a:lvl6pPr marL="3351933" indent="-304723" algn="l" defTabSz="60944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376" indent="-304723" algn="l" defTabSz="60944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19" indent="-304723" algn="l" defTabSz="60944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261" indent="-304723" algn="l" defTabSz="60944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Pins </a:t>
            </a:r>
            <a:r>
              <a:rPr lang="nb-NO" err="1"/>
              <a:t>are</a:t>
            </a:r>
            <a:r>
              <a:rPr lang="nb-NO"/>
              <a:t> used to 	</a:t>
            </a:r>
            <a:r>
              <a:rPr lang="nb-NO" err="1"/>
              <a:t>communicate</a:t>
            </a:r>
            <a:r>
              <a:rPr lang="nb-NO"/>
              <a:t> </a:t>
            </a:r>
            <a:r>
              <a:rPr lang="nb-NO" err="1"/>
              <a:t>with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outside</a:t>
            </a:r>
            <a:r>
              <a:rPr lang="nb-NO"/>
              <a:t> </a:t>
            </a:r>
            <a:r>
              <a:rPr lang="nb-NO" err="1"/>
              <a:t>world</a:t>
            </a:r>
            <a:endParaRPr lang="nb-NO"/>
          </a:p>
          <a:p>
            <a:r>
              <a:rPr lang="nb-NO"/>
              <a:t>Controls input/output pins</a:t>
            </a:r>
          </a:p>
          <a:p>
            <a:pPr lvl="1"/>
            <a:r>
              <a:rPr lang="nb-NO" err="1"/>
              <a:t>Can</a:t>
            </a:r>
            <a:r>
              <a:rPr lang="nb-NO"/>
              <a:t> </a:t>
            </a:r>
            <a:r>
              <a:rPr lang="nb-NO" err="1"/>
              <a:t>set</a:t>
            </a:r>
            <a:r>
              <a:rPr lang="nb-NO"/>
              <a:t> pin </a:t>
            </a:r>
            <a:r>
              <a:rPr lang="nb-NO" err="1"/>
              <a:t>high</a:t>
            </a:r>
            <a:r>
              <a:rPr lang="nb-NO"/>
              <a:t> or </a:t>
            </a:r>
            <a:r>
              <a:rPr lang="nb-NO" err="1"/>
              <a:t>low</a:t>
            </a:r>
            <a:endParaRPr lang="nb-NO"/>
          </a:p>
          <a:p>
            <a:pPr lvl="1"/>
            <a:r>
              <a:rPr lang="nb-NO" err="1"/>
              <a:t>Can</a:t>
            </a:r>
            <a:r>
              <a:rPr lang="nb-NO"/>
              <a:t> </a:t>
            </a:r>
            <a:r>
              <a:rPr lang="nb-NO" err="1"/>
              <a:t>read</a:t>
            </a:r>
            <a:r>
              <a:rPr lang="nb-NO"/>
              <a:t> </a:t>
            </a:r>
            <a:r>
              <a:rPr lang="nb-NO" err="1"/>
              <a:t>if</a:t>
            </a:r>
            <a:r>
              <a:rPr lang="nb-NO"/>
              <a:t> pin is </a:t>
            </a:r>
            <a:r>
              <a:rPr lang="nb-NO" err="1"/>
              <a:t>pulled</a:t>
            </a:r>
            <a:r>
              <a:rPr lang="nb-NO"/>
              <a:t> </a:t>
            </a:r>
            <a:r>
              <a:rPr lang="nb-NO" err="1"/>
              <a:t>high</a:t>
            </a:r>
            <a:r>
              <a:rPr lang="nb-NO"/>
              <a:t> or </a:t>
            </a:r>
            <a:r>
              <a:rPr lang="nb-NO" err="1"/>
              <a:t>low</a:t>
            </a:r>
            <a:endParaRPr lang="nb-NO"/>
          </a:p>
          <a:p>
            <a:pPr lvl="1"/>
            <a:r>
              <a:rPr lang="nb-NO"/>
              <a:t>High = V</a:t>
            </a:r>
            <a:r>
              <a:rPr lang="nb-NO" baseline="-25000"/>
              <a:t>DD </a:t>
            </a:r>
            <a:r>
              <a:rPr lang="nb-NO"/>
              <a:t>= input </a:t>
            </a:r>
            <a:r>
              <a:rPr lang="nb-NO" err="1"/>
              <a:t>voltage</a:t>
            </a:r>
            <a:endParaRPr lang="nb-NO" baseline="-25000"/>
          </a:p>
          <a:p>
            <a:pPr lvl="1"/>
            <a:r>
              <a:rPr lang="nb-NO" err="1"/>
              <a:t>Low</a:t>
            </a:r>
            <a:r>
              <a:rPr lang="nb-NO"/>
              <a:t> = GND = 0V</a:t>
            </a:r>
          </a:p>
          <a:p>
            <a:r>
              <a:rPr lang="nb-NO"/>
              <a:t>Some pins can output</a:t>
            </a:r>
            <a:br>
              <a:rPr lang="nb-NO"/>
            </a:br>
            <a:r>
              <a:rPr lang="nb-NO"/>
              <a:t>or read any voltage</a:t>
            </a:r>
          </a:p>
        </p:txBody>
      </p:sp>
    </p:spTree>
    <p:extLst>
      <p:ext uri="{BB962C8B-B14F-4D97-AF65-F5344CB8AC3E}">
        <p14:creationId xmlns:p14="http://schemas.microsoft.com/office/powerpoint/2010/main" val="1006034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B2CA8260-F0A6-469B-A328-C5E2912B1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6"/>
            <a:ext cx="11400661" cy="777240"/>
          </a:xfrm>
        </p:spPr>
        <p:txBody>
          <a:bodyPr/>
          <a:lstStyle/>
          <a:p>
            <a:r>
              <a:rPr lang="nb-NO"/>
              <a:t>Microcontroller</a:t>
            </a:r>
            <a:endParaRPr lang="en-US"/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E174E82A-7E07-4345-ABF1-E08BE55D17F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4778" y="923073"/>
            <a:ext cx="6931039" cy="5385963"/>
          </a:xfrm>
        </p:spPr>
        <p:txBody>
          <a:bodyPr/>
          <a:lstStyle/>
          <a:p>
            <a:r>
              <a:rPr lang="nb-NO"/>
              <a:t>It’s </a:t>
            </a:r>
            <a:r>
              <a:rPr lang="nb-NO" err="1"/>
              <a:t>that</a:t>
            </a:r>
            <a:r>
              <a:rPr lang="nb-NO"/>
              <a:t> </a:t>
            </a:r>
            <a:r>
              <a:rPr lang="nb-NO" err="1"/>
              <a:t>easy</a:t>
            </a:r>
            <a:r>
              <a:rPr lang="nb-NO"/>
              <a:t>!</a:t>
            </a:r>
          </a:p>
          <a:p>
            <a:endParaRPr lang="nb-NO"/>
          </a:p>
          <a:p>
            <a:pPr marL="0" indent="0">
              <a:buNone/>
            </a:pPr>
            <a:r>
              <a:rPr lang="nb-NO"/>
              <a:t>…Okay, not </a:t>
            </a:r>
            <a:r>
              <a:rPr lang="nb-NO" err="1"/>
              <a:t>quite</a:t>
            </a:r>
            <a:r>
              <a:rPr lang="nb-NO"/>
              <a:t>.</a:t>
            </a:r>
          </a:p>
          <a:p>
            <a:endParaRPr lang="nb-NO"/>
          </a:p>
          <a:p>
            <a:r>
              <a:rPr lang="nb-NO"/>
              <a:t>Microcontrollers normally have more stuff</a:t>
            </a:r>
          </a:p>
          <a:p>
            <a:pPr lvl="1"/>
            <a:r>
              <a:rPr lang="nb-NO" err="1"/>
              <a:t>Called</a:t>
            </a:r>
            <a:r>
              <a:rPr lang="nb-NO"/>
              <a:t> </a:t>
            </a:r>
            <a:r>
              <a:rPr lang="nb-NO" err="1"/>
              <a:t>Peripherals</a:t>
            </a:r>
            <a:endParaRPr lang="nb-NO"/>
          </a:p>
          <a:p>
            <a:pPr lvl="1"/>
            <a:r>
              <a:rPr lang="nb-NO"/>
              <a:t>Vary from type to type</a:t>
            </a:r>
          </a:p>
          <a:p>
            <a:pPr lvl="1"/>
            <a:r>
              <a:rPr lang="nb-NO" err="1"/>
              <a:t>Explained</a:t>
            </a:r>
            <a:r>
              <a:rPr lang="nb-NO"/>
              <a:t> in </a:t>
            </a:r>
            <a:r>
              <a:rPr lang="nb-NO" err="1"/>
              <a:t>the</a:t>
            </a:r>
            <a:r>
              <a:rPr lang="nb-NO"/>
              <a:t> Data </a:t>
            </a:r>
            <a:r>
              <a:rPr lang="nb-NO" err="1"/>
              <a:t>Sheet</a:t>
            </a:r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68E6CB9-FEFE-4C61-A345-7A06C99DC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817" y="764088"/>
            <a:ext cx="4903008" cy="554494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BBD4F67-BDBC-45EA-8B58-629579ED0898}"/>
              </a:ext>
            </a:extLst>
          </p:cNvPr>
          <p:cNvSpPr txBox="1"/>
          <p:nvPr/>
        </p:nvSpPr>
        <p:spPr>
          <a:xfrm>
            <a:off x="5509260" y="667472"/>
            <a:ext cx="73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chemeClr val="accent1"/>
                </a:solidFill>
              </a:rPr>
              <a:t>CPU</a:t>
            </a:r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E838C96-66D7-4CF7-A6B2-66A8CD9D72F9}"/>
              </a:ext>
            </a:extLst>
          </p:cNvPr>
          <p:cNvCxnSpPr>
            <a:stCxn id="49" idx="3"/>
          </p:cNvCxnSpPr>
          <p:nvPr/>
        </p:nvCxnSpPr>
        <p:spPr>
          <a:xfrm>
            <a:off x="6240780" y="898305"/>
            <a:ext cx="2933700" cy="3285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8E9F254-5337-4584-A5D1-5CF36E722142}"/>
              </a:ext>
            </a:extLst>
          </p:cNvPr>
          <p:cNvSpPr txBox="1"/>
          <p:nvPr/>
        </p:nvSpPr>
        <p:spPr>
          <a:xfrm>
            <a:off x="4983480" y="1184516"/>
            <a:ext cx="125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chemeClr val="accent2"/>
                </a:solidFill>
              </a:rPr>
              <a:t>Memory</a:t>
            </a:r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FF58AC0-1BF4-48F4-A2B2-B1455D60E05A}"/>
              </a:ext>
            </a:extLst>
          </p:cNvPr>
          <p:cNvCxnSpPr>
            <a:cxnSpLocks/>
          </p:cNvCxnSpPr>
          <p:nvPr/>
        </p:nvCxnSpPr>
        <p:spPr>
          <a:xfrm>
            <a:off x="6240780" y="1415348"/>
            <a:ext cx="4404360" cy="8096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0D3E4B3-64B6-46B2-A43B-CECDF478EDE9}"/>
              </a:ext>
            </a:extLst>
          </p:cNvPr>
          <p:cNvSpPr txBox="1"/>
          <p:nvPr/>
        </p:nvSpPr>
        <p:spPr>
          <a:xfrm>
            <a:off x="4638519" y="1704778"/>
            <a:ext cx="1602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chemeClr val="accent4"/>
                </a:solidFill>
              </a:rPr>
              <a:t>I/O Control</a:t>
            </a:r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C3FC52A-28CC-4F44-A1CC-53F5E6E9A571}"/>
              </a:ext>
            </a:extLst>
          </p:cNvPr>
          <p:cNvCxnSpPr>
            <a:cxnSpLocks/>
          </p:cNvCxnSpPr>
          <p:nvPr/>
        </p:nvCxnSpPr>
        <p:spPr>
          <a:xfrm>
            <a:off x="6240780" y="1935610"/>
            <a:ext cx="3177540" cy="6856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8B43214-2070-4488-A482-FF7898134CC9}"/>
              </a:ext>
            </a:extLst>
          </p:cNvPr>
          <p:cNvCxnSpPr>
            <a:cxnSpLocks/>
          </p:cNvCxnSpPr>
          <p:nvPr/>
        </p:nvCxnSpPr>
        <p:spPr>
          <a:xfrm>
            <a:off x="7604760" y="2588828"/>
            <a:ext cx="143256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2430D4F-15BD-4BD6-A43B-87463BDC5510}"/>
              </a:ext>
            </a:extLst>
          </p:cNvPr>
          <p:cNvCxnSpPr/>
          <p:nvPr/>
        </p:nvCxnSpPr>
        <p:spPr>
          <a:xfrm>
            <a:off x="7604760" y="2588828"/>
            <a:ext cx="0" cy="353003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3B4BCBB-5FC7-4601-AF59-2A169FF189C5}"/>
              </a:ext>
            </a:extLst>
          </p:cNvPr>
          <p:cNvCxnSpPr/>
          <p:nvPr/>
        </p:nvCxnSpPr>
        <p:spPr>
          <a:xfrm>
            <a:off x="9037320" y="2588828"/>
            <a:ext cx="0" cy="29153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FAD8A58-6352-40BE-B24C-2BECECB70818}"/>
              </a:ext>
            </a:extLst>
          </p:cNvPr>
          <p:cNvCxnSpPr>
            <a:cxnSpLocks/>
          </p:cNvCxnSpPr>
          <p:nvPr/>
        </p:nvCxnSpPr>
        <p:spPr>
          <a:xfrm>
            <a:off x="9037320" y="2880360"/>
            <a:ext cx="262128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6E061A5-F9EA-4C90-BB0F-27D5FAB03D12}"/>
              </a:ext>
            </a:extLst>
          </p:cNvPr>
          <p:cNvCxnSpPr/>
          <p:nvPr/>
        </p:nvCxnSpPr>
        <p:spPr>
          <a:xfrm>
            <a:off x="7604760" y="6118860"/>
            <a:ext cx="405384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53C3B61-31F9-4282-AB60-666C4AD1B08B}"/>
              </a:ext>
            </a:extLst>
          </p:cNvPr>
          <p:cNvCxnSpPr/>
          <p:nvPr/>
        </p:nvCxnSpPr>
        <p:spPr>
          <a:xfrm flipV="1">
            <a:off x="11658600" y="2880360"/>
            <a:ext cx="0" cy="323850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4D07D87-4523-4393-BEFB-C1878A578731}"/>
              </a:ext>
            </a:extLst>
          </p:cNvPr>
          <p:cNvCxnSpPr>
            <a:cxnSpLocks/>
          </p:cNvCxnSpPr>
          <p:nvPr/>
        </p:nvCxnSpPr>
        <p:spPr>
          <a:xfrm>
            <a:off x="6240780" y="1415347"/>
            <a:ext cx="1935480" cy="7510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6A68818-2874-4155-A2CC-35D1A04CAF13}"/>
              </a:ext>
            </a:extLst>
          </p:cNvPr>
          <p:cNvCxnSpPr>
            <a:cxnSpLocks/>
          </p:cNvCxnSpPr>
          <p:nvPr/>
        </p:nvCxnSpPr>
        <p:spPr>
          <a:xfrm>
            <a:off x="4199168" y="3813940"/>
            <a:ext cx="3177540" cy="6856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18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uiExpand="1" build="p"/>
      <p:bldP spid="49" grpId="0" uiExpand="1"/>
      <p:bldP spid="51" grpId="0" uiExpand="1"/>
      <p:bldP spid="53" grpId="0" uiExpan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4DFF7-49BC-4615-89CC-330D402F0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6BFB3-6121-48CA-9841-ED713CD65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2" y="1371600"/>
            <a:ext cx="8686800" cy="5105400"/>
          </a:xfrm>
        </p:spPr>
        <p:txBody>
          <a:bodyPr/>
          <a:lstStyle/>
          <a:p>
            <a:r>
              <a:rPr lang="en-US" b="0"/>
              <a:t>AVR microcontrollers are programmed in C</a:t>
            </a:r>
          </a:p>
          <a:p>
            <a:pPr lvl="1"/>
            <a:r>
              <a:rPr lang="nb-NO" b="0"/>
              <a:t>Or Assembly for those who like a challenge</a:t>
            </a:r>
          </a:p>
          <a:p>
            <a:pPr lvl="1"/>
            <a:r>
              <a:rPr lang="nb-NO"/>
              <a:t>Or other languages someone added support for</a:t>
            </a:r>
            <a:endParaRPr lang="nb-NO" b="0"/>
          </a:p>
          <a:p>
            <a:r>
              <a:rPr lang="en-US" b="0"/>
              <a:t>C is a hardware-near programming language </a:t>
            </a:r>
            <a:r>
              <a:rPr lang="nb-NO" b="0"/>
              <a:t>from the 1970s</a:t>
            </a:r>
          </a:p>
          <a:p>
            <a:r>
              <a:rPr lang="en-US" b="0"/>
              <a:t>Each statement must end with a semicolon;</a:t>
            </a:r>
          </a:p>
          <a:p>
            <a:r>
              <a:rPr lang="en-US" b="0"/>
              <a:t>The program always starts in the main() function</a:t>
            </a:r>
          </a:p>
          <a:p>
            <a:r>
              <a:rPr lang="en-US" b="0"/>
              <a:t>Must be compiled for the AVR architecture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301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42C4-BD1D-49D5-BBD6-1E127616A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143D79-A22B-4676-986C-619600A5C1F9}"/>
              </a:ext>
            </a:extLst>
          </p:cNvPr>
          <p:cNvSpPr/>
          <p:nvPr/>
        </p:nvSpPr>
        <p:spPr>
          <a:xfrm>
            <a:off x="2845395" y="46254"/>
            <a:ext cx="6498033" cy="681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300">
                <a:solidFill>
                  <a:srgbClr val="0000FF"/>
                </a:solidFill>
                <a:latin typeface="Consolas" panose="020B0609020204030204" pitchFamily="49" charset="0"/>
              </a:rPr>
              <a:t>#define F_CPU </a:t>
            </a:r>
            <a:r>
              <a:rPr lang="nb-NO" sz="2300">
                <a:solidFill>
                  <a:srgbClr val="09885A"/>
                </a:solidFill>
                <a:latin typeface="Consolas" panose="020B0609020204030204" pitchFamily="49" charset="0"/>
              </a:rPr>
              <a:t>3333333UL</a:t>
            </a:r>
            <a:endParaRPr lang="nb-NO" sz="23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nb-NO" sz="230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nb-NO" sz="2300">
                <a:solidFill>
                  <a:srgbClr val="0000FF"/>
                </a:solidFill>
                <a:latin typeface="Consolas" panose="020B0609020204030204" pitchFamily="49" charset="0"/>
              </a:rPr>
              <a:t>#include </a:t>
            </a:r>
            <a:r>
              <a:rPr lang="nb-NO" sz="2300">
                <a:solidFill>
                  <a:srgbClr val="A31515"/>
                </a:solidFill>
                <a:latin typeface="Consolas" panose="020B0609020204030204" pitchFamily="49" charset="0"/>
              </a:rPr>
              <a:t>&lt;avr/io.h&gt;</a:t>
            </a:r>
            <a:endParaRPr lang="nb-NO" sz="23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nb-NO" sz="2300">
                <a:solidFill>
                  <a:srgbClr val="0000FF"/>
                </a:solidFill>
                <a:latin typeface="Consolas" panose="020B0609020204030204" pitchFamily="49" charset="0"/>
              </a:rPr>
              <a:t>#include </a:t>
            </a:r>
            <a:r>
              <a:rPr lang="nb-NO" sz="2300">
                <a:solidFill>
                  <a:srgbClr val="A31515"/>
                </a:solidFill>
                <a:latin typeface="Consolas" panose="020B0609020204030204" pitchFamily="49" charset="0"/>
              </a:rPr>
              <a:t>&lt;util/delay.h&gt;</a:t>
            </a:r>
            <a:endParaRPr lang="nb-NO" sz="23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nb-NO" sz="230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nb-NO" sz="2300">
                <a:solidFill>
                  <a:srgbClr val="0000FF"/>
                </a:solidFill>
                <a:latin typeface="Consolas" panose="020B0609020204030204" pitchFamily="49" charset="0"/>
              </a:rPr>
              <a:t>#define LED0PORT PORTF</a:t>
            </a:r>
            <a:endParaRPr lang="nb-NO" sz="23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nb-NO" sz="2300">
                <a:solidFill>
                  <a:srgbClr val="0000FF"/>
                </a:solidFill>
                <a:latin typeface="Consolas" panose="020B0609020204030204" pitchFamily="49" charset="0"/>
              </a:rPr>
              <a:t>#define LED0_bp PIN5_bp</a:t>
            </a:r>
            <a:endParaRPr lang="nb-NO" sz="23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nb-NO" sz="230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nb-NO" sz="2300">
                <a:solidFill>
                  <a:srgbClr val="0000FF"/>
                </a:solidFill>
                <a:latin typeface="Consolas" panose="020B0609020204030204" pitchFamily="49" charset="0"/>
              </a:rPr>
              <a:t>int</a:t>
            </a:r>
            <a:r>
              <a:rPr lang="nb-NO" sz="2300">
                <a:solidFill>
                  <a:srgbClr val="000000"/>
                </a:solidFill>
                <a:latin typeface="Consolas" panose="020B0609020204030204" pitchFamily="49" charset="0"/>
              </a:rPr>
              <a:t> main(</a:t>
            </a:r>
            <a:r>
              <a:rPr lang="nb-NO" sz="2300">
                <a:solidFill>
                  <a:srgbClr val="0000FF"/>
                </a:solidFill>
                <a:latin typeface="Consolas" panose="020B0609020204030204" pitchFamily="49" charset="0"/>
              </a:rPr>
              <a:t>void</a:t>
            </a:r>
            <a:r>
              <a:rPr lang="nb-NO" sz="2300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r>
              <a:rPr lang="nb-NO" sz="230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nb-NO" sz="2300">
                <a:solidFill>
                  <a:srgbClr val="000000"/>
                </a:solidFill>
                <a:latin typeface="Consolas" panose="020B0609020204030204" pitchFamily="49" charset="0"/>
              </a:rPr>
              <a:t>    LED0PORT.DIR |= (</a:t>
            </a:r>
            <a:r>
              <a:rPr lang="nb-NO" sz="230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nb-NO" sz="2300">
                <a:solidFill>
                  <a:srgbClr val="000000"/>
                </a:solidFill>
                <a:latin typeface="Consolas" panose="020B0609020204030204" pitchFamily="49" charset="0"/>
              </a:rPr>
              <a:t> &lt;&lt; LED0_bp);</a:t>
            </a:r>
          </a:p>
          <a:p>
            <a:r>
              <a:rPr lang="nb-NO" sz="2300">
                <a:solidFill>
                  <a:srgbClr val="000000"/>
                </a:solidFill>
                <a:latin typeface="Consolas" panose="020B0609020204030204" pitchFamily="49" charset="0"/>
              </a:rPr>
              <a:t>    </a:t>
            </a:r>
          </a:p>
          <a:p>
            <a:r>
              <a:rPr lang="nb-NO" sz="2300">
                <a:solidFill>
                  <a:srgbClr val="0000FF"/>
                </a:solidFill>
                <a:latin typeface="Consolas" panose="020B0609020204030204" pitchFamily="49" charset="0"/>
              </a:rPr>
              <a:t>    while</a:t>
            </a:r>
            <a:r>
              <a:rPr lang="nb-NO" sz="2300">
                <a:solidFill>
                  <a:srgbClr val="000000"/>
                </a:solidFill>
                <a:latin typeface="Consolas" panose="020B0609020204030204" pitchFamily="49" charset="0"/>
              </a:rPr>
              <a:t> (</a:t>
            </a:r>
            <a:r>
              <a:rPr lang="nb-NO" sz="230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nb-NO" sz="2300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</a:p>
          <a:p>
            <a:r>
              <a:rPr lang="nb-NO" sz="2300">
                <a:solidFill>
                  <a:srgbClr val="000000"/>
                </a:solidFill>
                <a:latin typeface="Consolas" panose="020B0609020204030204" pitchFamily="49" charset="0"/>
              </a:rPr>
              <a:t>    {</a:t>
            </a:r>
          </a:p>
          <a:p>
            <a:r>
              <a:rPr lang="nb-NO" sz="2300">
                <a:solidFill>
                  <a:srgbClr val="000000"/>
                </a:solidFill>
                <a:latin typeface="Consolas" panose="020B0609020204030204" pitchFamily="49" charset="0"/>
              </a:rPr>
              <a:t>        LED0PORT.OUT ^= (</a:t>
            </a:r>
            <a:r>
              <a:rPr lang="nb-NO" sz="230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nb-NO" sz="2300">
                <a:solidFill>
                  <a:srgbClr val="000000"/>
                </a:solidFill>
                <a:latin typeface="Consolas" panose="020B0609020204030204" pitchFamily="49" charset="0"/>
              </a:rPr>
              <a:t> &lt;&lt; LED0_bp);</a:t>
            </a:r>
          </a:p>
          <a:p>
            <a:r>
              <a:rPr lang="nb-NO" sz="2300">
                <a:solidFill>
                  <a:srgbClr val="000000"/>
                </a:solidFill>
                <a:latin typeface="Consolas" panose="020B0609020204030204" pitchFamily="49" charset="0"/>
              </a:rPr>
              <a:t>        </a:t>
            </a:r>
          </a:p>
          <a:p>
            <a:r>
              <a:rPr lang="nb-NO" sz="2300">
                <a:solidFill>
                  <a:srgbClr val="000000"/>
                </a:solidFill>
                <a:latin typeface="Consolas" panose="020B0609020204030204" pitchFamily="49" charset="0"/>
              </a:rPr>
              <a:t>        _delay_ms(</a:t>
            </a:r>
            <a:r>
              <a:rPr lang="nb-NO" sz="2300">
                <a:solidFill>
                  <a:srgbClr val="09885A"/>
                </a:solidFill>
                <a:latin typeface="Consolas" panose="020B0609020204030204" pitchFamily="49" charset="0"/>
              </a:rPr>
              <a:t>500</a:t>
            </a:r>
            <a:r>
              <a:rPr lang="nb-NO" sz="230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nb-NO" sz="2300">
                <a:solidFill>
                  <a:srgbClr val="000000"/>
                </a:solidFill>
                <a:latin typeface="Consolas" panose="020B0609020204030204" pitchFamily="49" charset="0"/>
              </a:rPr>
              <a:t>    }</a:t>
            </a:r>
          </a:p>
          <a:p>
            <a:r>
              <a:rPr lang="nb-NO" sz="230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756211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9993E-81A3-43F9-AEDE-79FD3F8C9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Bytes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77F92-34D1-47DC-88D5-7D6CE7B55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2" y="1371600"/>
            <a:ext cx="8229600" cy="1676400"/>
          </a:xfrm>
        </p:spPr>
        <p:txBody>
          <a:bodyPr/>
          <a:lstStyle/>
          <a:p>
            <a:r>
              <a:rPr lang="nb-NO" sz="2800"/>
              <a:t>1 bit = 0 or 1</a:t>
            </a:r>
          </a:p>
          <a:p>
            <a:r>
              <a:rPr lang="nb-NO" sz="2800"/>
              <a:t>8 bits == 1 byte</a:t>
            </a:r>
          </a:p>
          <a:p>
            <a:endParaRPr lang="nb-NO" sz="280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7188B37-6174-4B14-A09B-3031E44E4018}"/>
              </a:ext>
            </a:extLst>
          </p:cNvPr>
          <p:cNvGraphicFramePr>
            <a:graphicFrameLocks noGrp="1"/>
          </p:cNvGraphicFramePr>
          <p:nvPr/>
        </p:nvGraphicFramePr>
        <p:xfrm>
          <a:off x="2132012" y="3352801"/>
          <a:ext cx="7924800" cy="1190625"/>
        </p:xfrm>
        <a:graphic>
          <a:graphicData uri="http://schemas.openxmlformats.org/drawingml/2006/table">
            <a:tbl>
              <a:tblPr firstRow="1" bandRow="1"/>
              <a:tblGrid>
                <a:gridCol w="1701800">
                  <a:extLst>
                    <a:ext uri="{9D8B030D-6E8A-4147-A177-3AD203B41FA5}">
                      <a16:colId xmlns:a16="http://schemas.microsoft.com/office/drawing/2014/main" val="191851754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358716839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1105544724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1640853696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3443592797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3273397518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822497641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1878247890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755731312"/>
                    </a:ext>
                  </a:extLst>
                </a:gridCol>
                <a:gridCol w="1244600">
                  <a:extLst>
                    <a:ext uri="{9D8B030D-6E8A-4147-A177-3AD203B41FA5}">
                      <a16:colId xmlns:a16="http://schemas.microsoft.com/office/drawing/2014/main" val="685916230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Representation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519926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Binary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0b11111111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935613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Decimal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366764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Hexadecimal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0xFF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74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8669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C777F-B4F5-4443-A451-27BE51AAC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Bytes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2C67750-208A-47B6-A0A0-E68081FA2BCA}"/>
              </a:ext>
            </a:extLst>
          </p:cNvPr>
          <p:cNvGraphicFramePr>
            <a:graphicFrameLocks noGrp="1"/>
          </p:cNvGraphicFramePr>
          <p:nvPr/>
        </p:nvGraphicFramePr>
        <p:xfrm>
          <a:off x="1979611" y="1524001"/>
          <a:ext cx="8229602" cy="2002779"/>
        </p:xfrm>
        <a:graphic>
          <a:graphicData uri="http://schemas.openxmlformats.org/drawingml/2006/table">
            <a:tbl>
              <a:tblPr/>
              <a:tblGrid>
                <a:gridCol w="500510">
                  <a:extLst>
                    <a:ext uri="{9D8B030D-6E8A-4147-A177-3AD203B41FA5}">
                      <a16:colId xmlns:a16="http://schemas.microsoft.com/office/drawing/2014/main" val="2939601175"/>
                    </a:ext>
                  </a:extLst>
                </a:gridCol>
                <a:gridCol w="500510">
                  <a:extLst>
                    <a:ext uri="{9D8B030D-6E8A-4147-A177-3AD203B41FA5}">
                      <a16:colId xmlns:a16="http://schemas.microsoft.com/office/drawing/2014/main" val="1563674774"/>
                    </a:ext>
                  </a:extLst>
                </a:gridCol>
                <a:gridCol w="964620">
                  <a:extLst>
                    <a:ext uri="{9D8B030D-6E8A-4147-A177-3AD203B41FA5}">
                      <a16:colId xmlns:a16="http://schemas.microsoft.com/office/drawing/2014/main" val="1800225488"/>
                    </a:ext>
                  </a:extLst>
                </a:gridCol>
                <a:gridCol w="318506">
                  <a:extLst>
                    <a:ext uri="{9D8B030D-6E8A-4147-A177-3AD203B41FA5}">
                      <a16:colId xmlns:a16="http://schemas.microsoft.com/office/drawing/2014/main" val="3387588427"/>
                    </a:ext>
                  </a:extLst>
                </a:gridCol>
                <a:gridCol w="1286160">
                  <a:extLst>
                    <a:ext uri="{9D8B030D-6E8A-4147-A177-3AD203B41FA5}">
                      <a16:colId xmlns:a16="http://schemas.microsoft.com/office/drawing/2014/main" val="44216826"/>
                    </a:ext>
                  </a:extLst>
                </a:gridCol>
                <a:gridCol w="582412">
                  <a:extLst>
                    <a:ext uri="{9D8B030D-6E8A-4147-A177-3AD203B41FA5}">
                      <a16:colId xmlns:a16="http://schemas.microsoft.com/office/drawing/2014/main" val="1455415439"/>
                    </a:ext>
                  </a:extLst>
                </a:gridCol>
                <a:gridCol w="582412">
                  <a:extLst>
                    <a:ext uri="{9D8B030D-6E8A-4147-A177-3AD203B41FA5}">
                      <a16:colId xmlns:a16="http://schemas.microsoft.com/office/drawing/2014/main" val="59699235"/>
                    </a:ext>
                  </a:extLst>
                </a:gridCol>
                <a:gridCol w="582412">
                  <a:extLst>
                    <a:ext uri="{9D8B030D-6E8A-4147-A177-3AD203B41FA5}">
                      <a16:colId xmlns:a16="http://schemas.microsoft.com/office/drawing/2014/main" val="1206493291"/>
                    </a:ext>
                  </a:extLst>
                </a:gridCol>
                <a:gridCol w="582412">
                  <a:extLst>
                    <a:ext uri="{9D8B030D-6E8A-4147-A177-3AD203B41FA5}">
                      <a16:colId xmlns:a16="http://schemas.microsoft.com/office/drawing/2014/main" val="2041562605"/>
                    </a:ext>
                  </a:extLst>
                </a:gridCol>
                <a:gridCol w="582412">
                  <a:extLst>
                    <a:ext uri="{9D8B030D-6E8A-4147-A177-3AD203B41FA5}">
                      <a16:colId xmlns:a16="http://schemas.microsoft.com/office/drawing/2014/main" val="3906331131"/>
                    </a:ext>
                  </a:extLst>
                </a:gridCol>
                <a:gridCol w="582412">
                  <a:extLst>
                    <a:ext uri="{9D8B030D-6E8A-4147-A177-3AD203B41FA5}">
                      <a16:colId xmlns:a16="http://schemas.microsoft.com/office/drawing/2014/main" val="2647866450"/>
                    </a:ext>
                  </a:extLst>
                </a:gridCol>
                <a:gridCol w="582412">
                  <a:extLst>
                    <a:ext uri="{9D8B030D-6E8A-4147-A177-3AD203B41FA5}">
                      <a16:colId xmlns:a16="http://schemas.microsoft.com/office/drawing/2014/main" val="2514443810"/>
                    </a:ext>
                  </a:extLst>
                </a:gridCol>
                <a:gridCol w="582412">
                  <a:extLst>
                    <a:ext uri="{9D8B030D-6E8A-4147-A177-3AD203B41FA5}">
                      <a16:colId xmlns:a16="http://schemas.microsoft.com/office/drawing/2014/main" val="4132727784"/>
                    </a:ext>
                  </a:extLst>
                </a:gridCol>
              </a:tblGrid>
              <a:tr h="282210">
                <a:tc gridSpan="3"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Bitwise OR: (A | B)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28635"/>
                  </a:ext>
                </a:extLst>
              </a:tr>
              <a:tr h="291313">
                <a:tc gridSpan="3">
                  <a:txBody>
                    <a:bodyPr/>
                    <a:lstStyle/>
                    <a:p>
                      <a:pPr algn="l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Truth table: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Example: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9603717"/>
                  </a:ext>
                </a:extLst>
              </a:tr>
              <a:tr h="28221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Input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Output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7325348"/>
                  </a:ext>
                </a:extLst>
              </a:tr>
              <a:tr h="28221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Input A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989118"/>
                  </a:ext>
                </a:extLst>
              </a:tr>
              <a:tr h="28221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Input B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101902"/>
                  </a:ext>
                </a:extLst>
              </a:tr>
              <a:tr h="291313"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Output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3167166"/>
                  </a:ext>
                </a:extLst>
              </a:tr>
              <a:tr h="291313"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585755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303386F-9DB8-4F82-9D77-81FE35A6E0CC}"/>
              </a:ext>
            </a:extLst>
          </p:cNvPr>
          <p:cNvGraphicFramePr>
            <a:graphicFrameLocks noGrp="1"/>
          </p:cNvGraphicFramePr>
          <p:nvPr/>
        </p:nvGraphicFramePr>
        <p:xfrm>
          <a:off x="1983486" y="3983980"/>
          <a:ext cx="8229602" cy="2002779"/>
        </p:xfrm>
        <a:graphic>
          <a:graphicData uri="http://schemas.openxmlformats.org/drawingml/2006/table">
            <a:tbl>
              <a:tblPr/>
              <a:tblGrid>
                <a:gridCol w="500510">
                  <a:extLst>
                    <a:ext uri="{9D8B030D-6E8A-4147-A177-3AD203B41FA5}">
                      <a16:colId xmlns:a16="http://schemas.microsoft.com/office/drawing/2014/main" val="4044917392"/>
                    </a:ext>
                  </a:extLst>
                </a:gridCol>
                <a:gridCol w="500510">
                  <a:extLst>
                    <a:ext uri="{9D8B030D-6E8A-4147-A177-3AD203B41FA5}">
                      <a16:colId xmlns:a16="http://schemas.microsoft.com/office/drawing/2014/main" val="1113551886"/>
                    </a:ext>
                  </a:extLst>
                </a:gridCol>
                <a:gridCol w="964620">
                  <a:extLst>
                    <a:ext uri="{9D8B030D-6E8A-4147-A177-3AD203B41FA5}">
                      <a16:colId xmlns:a16="http://schemas.microsoft.com/office/drawing/2014/main" val="3327275227"/>
                    </a:ext>
                  </a:extLst>
                </a:gridCol>
                <a:gridCol w="318506">
                  <a:extLst>
                    <a:ext uri="{9D8B030D-6E8A-4147-A177-3AD203B41FA5}">
                      <a16:colId xmlns:a16="http://schemas.microsoft.com/office/drawing/2014/main" val="1478218605"/>
                    </a:ext>
                  </a:extLst>
                </a:gridCol>
                <a:gridCol w="1286160">
                  <a:extLst>
                    <a:ext uri="{9D8B030D-6E8A-4147-A177-3AD203B41FA5}">
                      <a16:colId xmlns:a16="http://schemas.microsoft.com/office/drawing/2014/main" val="2567174850"/>
                    </a:ext>
                  </a:extLst>
                </a:gridCol>
                <a:gridCol w="582412">
                  <a:extLst>
                    <a:ext uri="{9D8B030D-6E8A-4147-A177-3AD203B41FA5}">
                      <a16:colId xmlns:a16="http://schemas.microsoft.com/office/drawing/2014/main" val="2882017371"/>
                    </a:ext>
                  </a:extLst>
                </a:gridCol>
                <a:gridCol w="582412">
                  <a:extLst>
                    <a:ext uri="{9D8B030D-6E8A-4147-A177-3AD203B41FA5}">
                      <a16:colId xmlns:a16="http://schemas.microsoft.com/office/drawing/2014/main" val="3985583026"/>
                    </a:ext>
                  </a:extLst>
                </a:gridCol>
                <a:gridCol w="582412">
                  <a:extLst>
                    <a:ext uri="{9D8B030D-6E8A-4147-A177-3AD203B41FA5}">
                      <a16:colId xmlns:a16="http://schemas.microsoft.com/office/drawing/2014/main" val="2650177059"/>
                    </a:ext>
                  </a:extLst>
                </a:gridCol>
                <a:gridCol w="582412">
                  <a:extLst>
                    <a:ext uri="{9D8B030D-6E8A-4147-A177-3AD203B41FA5}">
                      <a16:colId xmlns:a16="http://schemas.microsoft.com/office/drawing/2014/main" val="881698021"/>
                    </a:ext>
                  </a:extLst>
                </a:gridCol>
                <a:gridCol w="582412">
                  <a:extLst>
                    <a:ext uri="{9D8B030D-6E8A-4147-A177-3AD203B41FA5}">
                      <a16:colId xmlns:a16="http://schemas.microsoft.com/office/drawing/2014/main" val="3108026824"/>
                    </a:ext>
                  </a:extLst>
                </a:gridCol>
                <a:gridCol w="582412">
                  <a:extLst>
                    <a:ext uri="{9D8B030D-6E8A-4147-A177-3AD203B41FA5}">
                      <a16:colId xmlns:a16="http://schemas.microsoft.com/office/drawing/2014/main" val="2315152049"/>
                    </a:ext>
                  </a:extLst>
                </a:gridCol>
                <a:gridCol w="582412">
                  <a:extLst>
                    <a:ext uri="{9D8B030D-6E8A-4147-A177-3AD203B41FA5}">
                      <a16:colId xmlns:a16="http://schemas.microsoft.com/office/drawing/2014/main" val="2072582995"/>
                    </a:ext>
                  </a:extLst>
                </a:gridCol>
                <a:gridCol w="582412">
                  <a:extLst>
                    <a:ext uri="{9D8B030D-6E8A-4147-A177-3AD203B41FA5}">
                      <a16:colId xmlns:a16="http://schemas.microsoft.com/office/drawing/2014/main" val="2928823399"/>
                    </a:ext>
                  </a:extLst>
                </a:gridCol>
              </a:tblGrid>
              <a:tr h="282210">
                <a:tc gridSpan="3"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Bitwise AND: (A &amp; B)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913455"/>
                  </a:ext>
                </a:extLst>
              </a:tr>
              <a:tr h="291313">
                <a:tc gridSpan="3">
                  <a:txBody>
                    <a:bodyPr/>
                    <a:lstStyle/>
                    <a:p>
                      <a:pPr algn="l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Truth table: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Example: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4177423"/>
                  </a:ext>
                </a:extLst>
              </a:tr>
              <a:tr h="28221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Input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Output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8656038"/>
                  </a:ext>
                </a:extLst>
              </a:tr>
              <a:tr h="28221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Input A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3903040"/>
                  </a:ext>
                </a:extLst>
              </a:tr>
              <a:tr h="28221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Input B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137102"/>
                  </a:ext>
                </a:extLst>
              </a:tr>
              <a:tr h="291313"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Output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2935669"/>
                  </a:ext>
                </a:extLst>
              </a:tr>
              <a:tr h="291313"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2635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3820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C777F-B4F5-4443-A451-27BE51AAC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Bytes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68F2788-B81E-490C-91E8-68446CC43F81}"/>
              </a:ext>
            </a:extLst>
          </p:cNvPr>
          <p:cNvGraphicFramePr>
            <a:graphicFrameLocks noGrp="1"/>
          </p:cNvGraphicFramePr>
          <p:nvPr/>
        </p:nvGraphicFramePr>
        <p:xfrm>
          <a:off x="1979611" y="1626262"/>
          <a:ext cx="8229602" cy="1429256"/>
        </p:xfrm>
        <a:graphic>
          <a:graphicData uri="http://schemas.openxmlformats.org/drawingml/2006/table">
            <a:tbl>
              <a:tblPr/>
              <a:tblGrid>
                <a:gridCol w="1000283">
                  <a:extLst>
                    <a:ext uri="{9D8B030D-6E8A-4147-A177-3AD203B41FA5}">
                      <a16:colId xmlns:a16="http://schemas.microsoft.com/office/drawing/2014/main" val="4037542560"/>
                    </a:ext>
                  </a:extLst>
                </a:gridCol>
                <a:gridCol w="904718">
                  <a:extLst>
                    <a:ext uri="{9D8B030D-6E8A-4147-A177-3AD203B41FA5}">
                      <a16:colId xmlns:a16="http://schemas.microsoft.com/office/drawing/2014/main" val="1130279242"/>
                    </a:ext>
                  </a:extLst>
                </a:gridCol>
                <a:gridCol w="65253">
                  <a:extLst>
                    <a:ext uri="{9D8B030D-6E8A-4147-A177-3AD203B41FA5}">
                      <a16:colId xmlns:a16="http://schemas.microsoft.com/office/drawing/2014/main" val="510131956"/>
                    </a:ext>
                  </a:extLst>
                </a:gridCol>
                <a:gridCol w="318272">
                  <a:extLst>
                    <a:ext uri="{9D8B030D-6E8A-4147-A177-3AD203B41FA5}">
                      <a16:colId xmlns:a16="http://schemas.microsoft.com/office/drawing/2014/main" val="692617363"/>
                    </a:ext>
                  </a:extLst>
                </a:gridCol>
                <a:gridCol w="1285212">
                  <a:extLst>
                    <a:ext uri="{9D8B030D-6E8A-4147-A177-3AD203B41FA5}">
                      <a16:colId xmlns:a16="http://schemas.microsoft.com/office/drawing/2014/main" val="2902091070"/>
                    </a:ext>
                  </a:extLst>
                </a:gridCol>
                <a:gridCol w="581983">
                  <a:extLst>
                    <a:ext uri="{9D8B030D-6E8A-4147-A177-3AD203B41FA5}">
                      <a16:colId xmlns:a16="http://schemas.microsoft.com/office/drawing/2014/main" val="1472638288"/>
                    </a:ext>
                  </a:extLst>
                </a:gridCol>
                <a:gridCol w="581983">
                  <a:extLst>
                    <a:ext uri="{9D8B030D-6E8A-4147-A177-3AD203B41FA5}">
                      <a16:colId xmlns:a16="http://schemas.microsoft.com/office/drawing/2014/main" val="4287135907"/>
                    </a:ext>
                  </a:extLst>
                </a:gridCol>
                <a:gridCol w="581983">
                  <a:extLst>
                    <a:ext uri="{9D8B030D-6E8A-4147-A177-3AD203B41FA5}">
                      <a16:colId xmlns:a16="http://schemas.microsoft.com/office/drawing/2014/main" val="3638959255"/>
                    </a:ext>
                  </a:extLst>
                </a:gridCol>
                <a:gridCol w="581983">
                  <a:extLst>
                    <a:ext uri="{9D8B030D-6E8A-4147-A177-3AD203B41FA5}">
                      <a16:colId xmlns:a16="http://schemas.microsoft.com/office/drawing/2014/main" val="2118518707"/>
                    </a:ext>
                  </a:extLst>
                </a:gridCol>
                <a:gridCol w="581983">
                  <a:extLst>
                    <a:ext uri="{9D8B030D-6E8A-4147-A177-3AD203B41FA5}">
                      <a16:colId xmlns:a16="http://schemas.microsoft.com/office/drawing/2014/main" val="3292931914"/>
                    </a:ext>
                  </a:extLst>
                </a:gridCol>
                <a:gridCol w="581983">
                  <a:extLst>
                    <a:ext uri="{9D8B030D-6E8A-4147-A177-3AD203B41FA5}">
                      <a16:colId xmlns:a16="http://schemas.microsoft.com/office/drawing/2014/main" val="3987211406"/>
                    </a:ext>
                  </a:extLst>
                </a:gridCol>
                <a:gridCol w="581983">
                  <a:extLst>
                    <a:ext uri="{9D8B030D-6E8A-4147-A177-3AD203B41FA5}">
                      <a16:colId xmlns:a16="http://schemas.microsoft.com/office/drawing/2014/main" val="554214866"/>
                    </a:ext>
                  </a:extLst>
                </a:gridCol>
                <a:gridCol w="581983">
                  <a:extLst>
                    <a:ext uri="{9D8B030D-6E8A-4147-A177-3AD203B41FA5}">
                      <a16:colId xmlns:a16="http://schemas.microsoft.com/office/drawing/2014/main" val="2752189762"/>
                    </a:ext>
                  </a:extLst>
                </a:gridCol>
              </a:tblGrid>
              <a:tr h="282210">
                <a:tc gridSpan="2"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Bitwise NOT: (~A)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9417821"/>
                  </a:ext>
                </a:extLst>
              </a:tr>
              <a:tr h="291313">
                <a:tc gridSpan="3">
                  <a:txBody>
                    <a:bodyPr/>
                    <a:lstStyle/>
                    <a:p>
                      <a:pPr algn="l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Truth table: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Example: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7838332"/>
                  </a:ext>
                </a:extLst>
              </a:tr>
              <a:tr h="28221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Input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Output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499624"/>
                  </a:ext>
                </a:extLst>
              </a:tr>
              <a:tr h="28221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Input A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6627363"/>
                  </a:ext>
                </a:extLst>
              </a:tr>
              <a:tr h="291313"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Output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494295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3EA24A1-6E9A-4856-B2E7-FFBAB361E5E5}"/>
              </a:ext>
            </a:extLst>
          </p:cNvPr>
          <p:cNvGraphicFramePr>
            <a:graphicFrameLocks noGrp="1"/>
          </p:cNvGraphicFramePr>
          <p:nvPr/>
        </p:nvGraphicFramePr>
        <p:xfrm>
          <a:off x="1979608" y="3886201"/>
          <a:ext cx="8229604" cy="2002779"/>
        </p:xfrm>
        <a:graphic>
          <a:graphicData uri="http://schemas.openxmlformats.org/drawingml/2006/table">
            <a:tbl>
              <a:tblPr/>
              <a:tblGrid>
                <a:gridCol w="500695">
                  <a:extLst>
                    <a:ext uri="{9D8B030D-6E8A-4147-A177-3AD203B41FA5}">
                      <a16:colId xmlns:a16="http://schemas.microsoft.com/office/drawing/2014/main" val="582570139"/>
                    </a:ext>
                  </a:extLst>
                </a:gridCol>
                <a:gridCol w="500695">
                  <a:extLst>
                    <a:ext uri="{9D8B030D-6E8A-4147-A177-3AD203B41FA5}">
                      <a16:colId xmlns:a16="http://schemas.microsoft.com/office/drawing/2014/main" val="391513672"/>
                    </a:ext>
                  </a:extLst>
                </a:gridCol>
                <a:gridCol w="964975">
                  <a:extLst>
                    <a:ext uri="{9D8B030D-6E8A-4147-A177-3AD203B41FA5}">
                      <a16:colId xmlns:a16="http://schemas.microsoft.com/office/drawing/2014/main" val="3049908089"/>
                    </a:ext>
                  </a:extLst>
                </a:gridCol>
                <a:gridCol w="318624">
                  <a:extLst>
                    <a:ext uri="{9D8B030D-6E8A-4147-A177-3AD203B41FA5}">
                      <a16:colId xmlns:a16="http://schemas.microsoft.com/office/drawing/2014/main" val="468104330"/>
                    </a:ext>
                  </a:extLst>
                </a:gridCol>
                <a:gridCol w="1283599">
                  <a:extLst>
                    <a:ext uri="{9D8B030D-6E8A-4147-A177-3AD203B41FA5}">
                      <a16:colId xmlns:a16="http://schemas.microsoft.com/office/drawing/2014/main" val="80975343"/>
                    </a:ext>
                  </a:extLst>
                </a:gridCol>
                <a:gridCol w="582627">
                  <a:extLst>
                    <a:ext uri="{9D8B030D-6E8A-4147-A177-3AD203B41FA5}">
                      <a16:colId xmlns:a16="http://schemas.microsoft.com/office/drawing/2014/main" val="558293891"/>
                    </a:ext>
                  </a:extLst>
                </a:gridCol>
                <a:gridCol w="582627">
                  <a:extLst>
                    <a:ext uri="{9D8B030D-6E8A-4147-A177-3AD203B41FA5}">
                      <a16:colId xmlns:a16="http://schemas.microsoft.com/office/drawing/2014/main" val="998251065"/>
                    </a:ext>
                  </a:extLst>
                </a:gridCol>
                <a:gridCol w="582627">
                  <a:extLst>
                    <a:ext uri="{9D8B030D-6E8A-4147-A177-3AD203B41FA5}">
                      <a16:colId xmlns:a16="http://schemas.microsoft.com/office/drawing/2014/main" val="3452248313"/>
                    </a:ext>
                  </a:extLst>
                </a:gridCol>
                <a:gridCol w="582627">
                  <a:extLst>
                    <a:ext uri="{9D8B030D-6E8A-4147-A177-3AD203B41FA5}">
                      <a16:colId xmlns:a16="http://schemas.microsoft.com/office/drawing/2014/main" val="2638905427"/>
                    </a:ext>
                  </a:extLst>
                </a:gridCol>
                <a:gridCol w="582627">
                  <a:extLst>
                    <a:ext uri="{9D8B030D-6E8A-4147-A177-3AD203B41FA5}">
                      <a16:colId xmlns:a16="http://schemas.microsoft.com/office/drawing/2014/main" val="2117253565"/>
                    </a:ext>
                  </a:extLst>
                </a:gridCol>
                <a:gridCol w="582627">
                  <a:extLst>
                    <a:ext uri="{9D8B030D-6E8A-4147-A177-3AD203B41FA5}">
                      <a16:colId xmlns:a16="http://schemas.microsoft.com/office/drawing/2014/main" val="3122022518"/>
                    </a:ext>
                  </a:extLst>
                </a:gridCol>
                <a:gridCol w="582627">
                  <a:extLst>
                    <a:ext uri="{9D8B030D-6E8A-4147-A177-3AD203B41FA5}">
                      <a16:colId xmlns:a16="http://schemas.microsoft.com/office/drawing/2014/main" val="3666415358"/>
                    </a:ext>
                  </a:extLst>
                </a:gridCol>
                <a:gridCol w="582627">
                  <a:extLst>
                    <a:ext uri="{9D8B030D-6E8A-4147-A177-3AD203B41FA5}">
                      <a16:colId xmlns:a16="http://schemas.microsoft.com/office/drawing/2014/main" val="4086232268"/>
                    </a:ext>
                  </a:extLst>
                </a:gridCol>
              </a:tblGrid>
              <a:tr h="282210">
                <a:tc gridSpan="5"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Bitwise XOR: (A ^ B) </a:t>
                      </a:r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Exclusive OR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049829"/>
                  </a:ext>
                </a:extLst>
              </a:tr>
              <a:tr h="291313">
                <a:tc gridSpan="3">
                  <a:txBody>
                    <a:bodyPr/>
                    <a:lstStyle/>
                    <a:p>
                      <a:pPr algn="l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Truth table: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Example: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494743"/>
                  </a:ext>
                </a:extLst>
              </a:tr>
              <a:tr h="28221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Input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Output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6334591"/>
                  </a:ext>
                </a:extLst>
              </a:tr>
              <a:tr h="28221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Input A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4855332"/>
                  </a:ext>
                </a:extLst>
              </a:tr>
              <a:tr h="28221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Input B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051660"/>
                  </a:ext>
                </a:extLst>
              </a:tr>
              <a:tr h="291313"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Output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chemeClr val="bg2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121024"/>
                  </a:ext>
                </a:extLst>
              </a:tr>
              <a:tr h="291313"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104" marR="9104" marT="91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7043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8798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9215A-23AE-4897-A976-12018AB32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Bytes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D037A03-57AB-48AC-AFB8-8CE54FEE1753}"/>
              </a:ext>
            </a:extLst>
          </p:cNvPr>
          <p:cNvGraphicFramePr>
            <a:graphicFrameLocks noGrp="1"/>
          </p:cNvGraphicFramePr>
          <p:nvPr/>
        </p:nvGraphicFramePr>
        <p:xfrm>
          <a:off x="2220860" y="1371596"/>
          <a:ext cx="7747105" cy="5105408"/>
        </p:xfrm>
        <a:graphic>
          <a:graphicData uri="http://schemas.openxmlformats.org/drawingml/2006/table">
            <a:tbl>
              <a:tblPr/>
              <a:tblGrid>
                <a:gridCol w="1431221">
                  <a:extLst>
                    <a:ext uri="{9D8B030D-6E8A-4147-A177-3AD203B41FA5}">
                      <a16:colId xmlns:a16="http://schemas.microsoft.com/office/drawing/2014/main" val="614514795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022789425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700151638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855023253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13424840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629600091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204938048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80940238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1251066624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1692178532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05873642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622908829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261838238"/>
                    </a:ext>
                  </a:extLst>
                </a:gridCol>
                <a:gridCol w="847340">
                  <a:extLst>
                    <a:ext uri="{9D8B030D-6E8A-4147-A177-3AD203B41FA5}">
                      <a16:colId xmlns:a16="http://schemas.microsoft.com/office/drawing/2014/main" val="1116978823"/>
                    </a:ext>
                  </a:extLst>
                </a:gridCol>
              </a:tblGrid>
              <a:tr h="227856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Left shifting: Multiply with 2</a:t>
                      </a:r>
                      <a:r>
                        <a:rPr lang="en-US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241080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9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-1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-2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Decimal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677184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Start value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8831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1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3231028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2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3356015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3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49833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4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029912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5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995710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6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7865496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7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142319"/>
                  </a:ext>
                </a:extLst>
              </a:tr>
              <a:tr h="22785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8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946464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7222670"/>
                  </a:ext>
                </a:extLst>
              </a:tr>
              <a:tr h="227856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Right shifting: Divide by 2</a:t>
                      </a:r>
                      <a:r>
                        <a:rPr lang="en-US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447930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9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-1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-2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Decimal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188314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Start value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7616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1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90882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2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85801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3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157912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4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519722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5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267276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6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02733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7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352671"/>
                  </a:ext>
                </a:extLst>
              </a:tr>
              <a:tr h="22785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8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260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3550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490442-CD3D-7641-BD0C-2AE006AAD5F9}"/>
              </a:ext>
            </a:extLst>
          </p:cNvPr>
          <p:cNvSpPr/>
          <p:nvPr/>
        </p:nvSpPr>
        <p:spPr>
          <a:xfrm>
            <a:off x="565" y="1280160"/>
            <a:ext cx="12188825" cy="2702559"/>
          </a:xfrm>
          <a:prstGeom prst="rect">
            <a:avLst/>
          </a:prstGeom>
          <a:solidFill>
            <a:srgbClr val="1D20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34F80A-01FB-CF4A-B2E2-EFF03E28A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µ</a:t>
            </a:r>
            <a:r>
              <a:rPr lang="en-US" altLang="en-US" err="1"/>
              <a:t>Bedpress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F4AD1-DB0C-F446-A7DE-E28D6BB41E5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565" y="2051626"/>
            <a:ext cx="12188825" cy="1859973"/>
          </a:xfrm>
        </p:spPr>
        <p:txBody>
          <a:bodyPr numCol="2">
            <a:noAutofit/>
          </a:bodyPr>
          <a:lstStyle/>
          <a:p>
            <a:pPr lvl="1"/>
            <a:r>
              <a:rPr lang="en-US" altLang="en-US" sz="2000" b="1">
                <a:solidFill>
                  <a:schemeClr val="bg1"/>
                </a:solidFill>
              </a:rPr>
              <a:t>High-performance standard and specialized Microcontrollers, Digital Signal Controllers and Microprocessors</a:t>
            </a:r>
          </a:p>
          <a:p>
            <a:pPr lvl="1"/>
            <a:r>
              <a:rPr lang="en-US" altLang="en-US" sz="2000" b="1">
                <a:solidFill>
                  <a:schemeClr val="bg1"/>
                </a:solidFill>
              </a:rPr>
              <a:t>Mixed-Signal, Analog, Interface and Security solutions</a:t>
            </a:r>
          </a:p>
          <a:p>
            <a:pPr lvl="1"/>
            <a:r>
              <a:rPr lang="en-US" altLang="en-US" sz="2000" b="1">
                <a:solidFill>
                  <a:schemeClr val="bg1"/>
                </a:solidFill>
              </a:rPr>
              <a:t>Clock and Timing solutions</a:t>
            </a:r>
          </a:p>
          <a:p>
            <a:pPr lvl="1"/>
            <a:r>
              <a:rPr lang="en-US" altLang="en-US" sz="2000" b="1">
                <a:solidFill>
                  <a:schemeClr val="bg1"/>
                </a:solidFill>
              </a:rPr>
              <a:t>Wireless and Wired Connectivity solutions</a:t>
            </a:r>
          </a:p>
          <a:p>
            <a:pPr lvl="1"/>
            <a:r>
              <a:rPr lang="en-US" altLang="en-US" sz="2000" b="1">
                <a:solidFill>
                  <a:schemeClr val="bg1"/>
                </a:solidFill>
              </a:rPr>
              <a:t>FPGA solutions</a:t>
            </a:r>
          </a:p>
          <a:p>
            <a:pPr lvl="1"/>
            <a:r>
              <a:rPr lang="en-US" altLang="en-US" sz="2000" b="1">
                <a:solidFill>
                  <a:schemeClr val="bg1"/>
                </a:solidFill>
              </a:rPr>
              <a:t>Non-volatile EEPROM and Flash Memory solutions</a:t>
            </a:r>
          </a:p>
          <a:p>
            <a:pPr lvl="1"/>
            <a:r>
              <a:rPr lang="en-US" altLang="en-US" sz="2000" b="1">
                <a:solidFill>
                  <a:schemeClr val="bg1"/>
                </a:solidFill>
              </a:rPr>
              <a:t>Flash IP solutions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5CE451-36B3-1448-A487-F204C2C2001A}"/>
              </a:ext>
            </a:extLst>
          </p:cNvPr>
          <p:cNvSpPr txBox="1">
            <a:spLocks/>
          </p:cNvSpPr>
          <p:nvPr/>
        </p:nvSpPr>
        <p:spPr>
          <a:xfrm>
            <a:off x="354778" y="1460959"/>
            <a:ext cx="11400660" cy="702427"/>
          </a:xfrm>
          <a:prstGeom prst="rect">
            <a:avLst/>
          </a:prstGeom>
        </p:spPr>
        <p:txBody>
          <a:bodyPr vert="horz" lIns="121888" tIns="60944" rIns="121888" bIns="60944" rtlCol="0">
            <a:noAutofit/>
          </a:bodyPr>
          <a:lstStyle>
            <a:lvl1pPr marL="274201" indent="-274201" algn="l" defTabSz="609443" rtl="0" eaLnBrk="1" latinLnBrk="0" hangingPunct="1">
              <a:spcBef>
                <a:spcPts val="300"/>
              </a:spcBef>
              <a:buClr>
                <a:srgbClr val="0E3689"/>
              </a:buClr>
              <a:buFont typeface="Arial"/>
              <a:buChar char="•"/>
              <a:defRPr sz="3200" b="1" kern="1200">
                <a:solidFill>
                  <a:srgbClr val="070707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609443" rtl="0" eaLnBrk="1" latinLnBrk="0" hangingPunct="1">
              <a:spcBef>
                <a:spcPts val="300"/>
              </a:spcBef>
              <a:buClr>
                <a:srgbClr val="1D9CE4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70707"/>
                </a:solidFill>
                <a:latin typeface="+mn-lt"/>
                <a:ea typeface="+mn-ea"/>
                <a:cs typeface="+mn-cs"/>
              </a:defRPr>
            </a:lvl2pPr>
            <a:lvl3pPr marL="868680" indent="-274320" algn="l" defTabSz="609443" rtl="0" eaLnBrk="1" latinLnBrk="0" hangingPunct="1">
              <a:spcBef>
                <a:spcPts val="300"/>
              </a:spcBef>
              <a:buClr>
                <a:srgbClr val="1D9CE4"/>
              </a:buClr>
              <a:buFont typeface="Arial"/>
              <a:buChar char="•"/>
              <a:defRPr sz="2400" kern="1200">
                <a:solidFill>
                  <a:srgbClr val="070707"/>
                </a:solidFill>
                <a:latin typeface="+mn-lt"/>
                <a:ea typeface="+mn-ea"/>
                <a:cs typeface="+mn-cs"/>
              </a:defRPr>
            </a:lvl3pPr>
            <a:lvl4pPr marL="1143000" indent="-274320" algn="l" defTabSz="609443" rtl="0" eaLnBrk="1" latinLnBrk="0" hangingPunct="1">
              <a:spcBef>
                <a:spcPts val="300"/>
              </a:spcBef>
              <a:buClr>
                <a:srgbClr val="1D9CE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70707"/>
                </a:solidFill>
                <a:latin typeface="+mn-lt"/>
                <a:ea typeface="+mn-ea"/>
                <a:cs typeface="+mn-cs"/>
              </a:defRPr>
            </a:lvl4pPr>
            <a:lvl5pPr marL="1435608" indent="-274320" algn="l" defTabSz="609443" rtl="0" eaLnBrk="1" latinLnBrk="0" hangingPunct="1">
              <a:spcBef>
                <a:spcPts val="300"/>
              </a:spcBef>
              <a:buClr>
                <a:srgbClr val="1D9CE4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70707"/>
                </a:solidFill>
                <a:latin typeface="+mn-lt"/>
                <a:ea typeface="+mn-ea"/>
                <a:cs typeface="+mn-cs"/>
              </a:defRPr>
            </a:lvl5pPr>
            <a:lvl6pPr marL="3351933" indent="-304723" algn="l" defTabSz="60944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376" indent="-304723" algn="l" defTabSz="60944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19" indent="-304723" algn="l" defTabSz="60944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261" indent="-304723" algn="l" defTabSz="60944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>
                <a:solidFill>
                  <a:schemeClr val="accent3"/>
                </a:solidFill>
              </a:rPr>
              <a:t>Leading Total Systems Solutions Provider: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A0A9A6-C5C7-DA4C-A62C-D7D7C61FD92D}"/>
              </a:ext>
            </a:extLst>
          </p:cNvPr>
          <p:cNvSpPr/>
          <p:nvPr/>
        </p:nvSpPr>
        <p:spPr>
          <a:xfrm>
            <a:off x="8524241" y="5647571"/>
            <a:ext cx="2367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800" b="1">
                <a:solidFill>
                  <a:schemeClr val="bg1">
                    <a:lumMod val="50000"/>
                  </a:schemeClr>
                </a:solidFill>
              </a:rPr>
              <a:t>~18,000</a:t>
            </a:r>
          </a:p>
          <a:p>
            <a:pPr algn="ctr"/>
            <a:r>
              <a:rPr lang="en-US" altLang="en-US" sz="1800" b="1">
                <a:solidFill>
                  <a:schemeClr val="bg1">
                    <a:lumMod val="50000"/>
                  </a:schemeClr>
                </a:solidFill>
              </a:rPr>
              <a:t>Employees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5BEB6-889E-444A-B935-624E79A238B8}"/>
              </a:ext>
            </a:extLst>
          </p:cNvPr>
          <p:cNvSpPr/>
          <p:nvPr/>
        </p:nvSpPr>
        <p:spPr>
          <a:xfrm>
            <a:off x="4776865" y="5647571"/>
            <a:ext cx="25704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800" b="1">
                <a:solidFill>
                  <a:schemeClr val="bg1">
                    <a:lumMod val="50000"/>
                  </a:schemeClr>
                </a:solidFill>
              </a:rPr>
              <a:t>Headquartered near Phoenix in Chandler, AZ</a:t>
            </a:r>
            <a:endParaRPr lang="en-US" sz="1800" b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1563C-D412-BF40-8EBD-1D1DDEF382AC}"/>
              </a:ext>
            </a:extLst>
          </p:cNvPr>
          <p:cNvSpPr/>
          <p:nvPr/>
        </p:nvSpPr>
        <p:spPr>
          <a:xfrm>
            <a:off x="1076961" y="5647571"/>
            <a:ext cx="2346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800" b="1">
                <a:solidFill>
                  <a:schemeClr val="bg1">
                    <a:lumMod val="50000"/>
                  </a:schemeClr>
                </a:solidFill>
              </a:rPr>
              <a:t>$5.3 Billion Revenue FY2020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6CB3CA-7DAF-4942-AA5E-BEDCCBAC1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065" y="4487945"/>
            <a:ext cx="720615" cy="93680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34B10E0-8168-2B40-8B0B-1AC2CE125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687" y="3885158"/>
            <a:ext cx="2076386" cy="1859974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81F75EA9-E0C6-B04A-B9A6-C6DB91E88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247" y="4045276"/>
            <a:ext cx="2076386" cy="185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101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9215A-23AE-4897-A976-12018AB32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Bytes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D037A03-57AB-48AC-AFB8-8CE54FEE1753}"/>
              </a:ext>
            </a:extLst>
          </p:cNvPr>
          <p:cNvGraphicFramePr>
            <a:graphicFrameLocks noGrp="1"/>
          </p:cNvGraphicFramePr>
          <p:nvPr/>
        </p:nvGraphicFramePr>
        <p:xfrm>
          <a:off x="2220860" y="1371596"/>
          <a:ext cx="7747105" cy="5105408"/>
        </p:xfrm>
        <a:graphic>
          <a:graphicData uri="http://schemas.openxmlformats.org/drawingml/2006/table">
            <a:tbl>
              <a:tblPr/>
              <a:tblGrid>
                <a:gridCol w="1431221">
                  <a:extLst>
                    <a:ext uri="{9D8B030D-6E8A-4147-A177-3AD203B41FA5}">
                      <a16:colId xmlns:a16="http://schemas.microsoft.com/office/drawing/2014/main" val="614514795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022789425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700151638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855023253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13424840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629600091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204938048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80940238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1251066624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1692178532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05873642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622908829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261838238"/>
                    </a:ext>
                  </a:extLst>
                </a:gridCol>
                <a:gridCol w="847340">
                  <a:extLst>
                    <a:ext uri="{9D8B030D-6E8A-4147-A177-3AD203B41FA5}">
                      <a16:colId xmlns:a16="http://schemas.microsoft.com/office/drawing/2014/main" val="1116978823"/>
                    </a:ext>
                  </a:extLst>
                </a:gridCol>
              </a:tblGrid>
              <a:tr h="227856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Left shifting: Multiply with 2</a:t>
                      </a:r>
                      <a:r>
                        <a:rPr lang="en-US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241080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9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-1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-2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Decimal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677184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Start value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8831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1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3231028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2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3356015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3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49833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4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029912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5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995710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6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7865496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7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142319"/>
                  </a:ext>
                </a:extLst>
              </a:tr>
              <a:tr h="22785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8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946464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7222670"/>
                  </a:ext>
                </a:extLst>
              </a:tr>
              <a:tr h="227856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Right shifting: Divide by 2</a:t>
                      </a:r>
                      <a:r>
                        <a:rPr lang="en-US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447930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9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-1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-2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Decimal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188314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Start value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7616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1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90882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2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85801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3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157912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4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519722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5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267276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6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02733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7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352671"/>
                  </a:ext>
                </a:extLst>
              </a:tr>
              <a:tr h="22785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8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260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84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9215A-23AE-4897-A976-12018AB32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Bytes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D037A03-57AB-48AC-AFB8-8CE54FEE1753}"/>
              </a:ext>
            </a:extLst>
          </p:cNvPr>
          <p:cNvGraphicFramePr>
            <a:graphicFrameLocks noGrp="1"/>
          </p:cNvGraphicFramePr>
          <p:nvPr/>
        </p:nvGraphicFramePr>
        <p:xfrm>
          <a:off x="2220860" y="1371596"/>
          <a:ext cx="7747105" cy="5105408"/>
        </p:xfrm>
        <a:graphic>
          <a:graphicData uri="http://schemas.openxmlformats.org/drawingml/2006/table">
            <a:tbl>
              <a:tblPr/>
              <a:tblGrid>
                <a:gridCol w="1431221">
                  <a:extLst>
                    <a:ext uri="{9D8B030D-6E8A-4147-A177-3AD203B41FA5}">
                      <a16:colId xmlns:a16="http://schemas.microsoft.com/office/drawing/2014/main" val="614514795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022789425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700151638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855023253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13424840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629600091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204938048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80940238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1251066624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1692178532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05873642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622908829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261838238"/>
                    </a:ext>
                  </a:extLst>
                </a:gridCol>
                <a:gridCol w="847340">
                  <a:extLst>
                    <a:ext uri="{9D8B030D-6E8A-4147-A177-3AD203B41FA5}">
                      <a16:colId xmlns:a16="http://schemas.microsoft.com/office/drawing/2014/main" val="1116978823"/>
                    </a:ext>
                  </a:extLst>
                </a:gridCol>
              </a:tblGrid>
              <a:tr h="227856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Left shifting: Multiply with 2</a:t>
                      </a:r>
                      <a:r>
                        <a:rPr lang="en-US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241080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9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-1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-2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Decimal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677184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Start value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8831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1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3231028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2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3356015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3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49833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4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029912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5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995710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6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7865496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7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142319"/>
                  </a:ext>
                </a:extLst>
              </a:tr>
              <a:tr h="22785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8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946464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7222670"/>
                  </a:ext>
                </a:extLst>
              </a:tr>
              <a:tr h="227856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Right shifting: Divide by 2</a:t>
                      </a:r>
                      <a:r>
                        <a:rPr lang="en-US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447930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9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-1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-2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Decimal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188314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Start value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7616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1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90882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2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85801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3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157912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4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519722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5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267276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6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02733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7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352671"/>
                  </a:ext>
                </a:extLst>
              </a:tr>
              <a:tr h="22785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8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260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5535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9215A-23AE-4897-A976-12018AB32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Bytes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D037A03-57AB-48AC-AFB8-8CE54FEE1753}"/>
              </a:ext>
            </a:extLst>
          </p:cNvPr>
          <p:cNvGraphicFramePr>
            <a:graphicFrameLocks noGrp="1"/>
          </p:cNvGraphicFramePr>
          <p:nvPr/>
        </p:nvGraphicFramePr>
        <p:xfrm>
          <a:off x="2220860" y="1371596"/>
          <a:ext cx="7747105" cy="5105408"/>
        </p:xfrm>
        <a:graphic>
          <a:graphicData uri="http://schemas.openxmlformats.org/drawingml/2006/table">
            <a:tbl>
              <a:tblPr/>
              <a:tblGrid>
                <a:gridCol w="1431221">
                  <a:extLst>
                    <a:ext uri="{9D8B030D-6E8A-4147-A177-3AD203B41FA5}">
                      <a16:colId xmlns:a16="http://schemas.microsoft.com/office/drawing/2014/main" val="614514795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022789425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700151638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855023253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13424840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629600091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204938048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80940238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1251066624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1692178532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05873642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622908829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261838238"/>
                    </a:ext>
                  </a:extLst>
                </a:gridCol>
                <a:gridCol w="847340">
                  <a:extLst>
                    <a:ext uri="{9D8B030D-6E8A-4147-A177-3AD203B41FA5}">
                      <a16:colId xmlns:a16="http://schemas.microsoft.com/office/drawing/2014/main" val="1116978823"/>
                    </a:ext>
                  </a:extLst>
                </a:gridCol>
              </a:tblGrid>
              <a:tr h="227856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Left shifting: Multiply with 2</a:t>
                      </a:r>
                      <a:r>
                        <a:rPr lang="en-US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241080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9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-1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-2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Decimal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677184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Start value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8831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1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3231028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2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3356015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3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49833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4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029912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5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995710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6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7865496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7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142319"/>
                  </a:ext>
                </a:extLst>
              </a:tr>
              <a:tr h="22785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8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946464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7222670"/>
                  </a:ext>
                </a:extLst>
              </a:tr>
              <a:tr h="227856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Right shifting: Divide by 2</a:t>
                      </a:r>
                      <a:r>
                        <a:rPr lang="en-US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447930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9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-1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-2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Decimal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188314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Start value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7616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1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90882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2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85801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3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157912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4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519722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5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267276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6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02733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7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352671"/>
                  </a:ext>
                </a:extLst>
              </a:tr>
              <a:tr h="22785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8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260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9764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9215A-23AE-4897-A976-12018AB32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Bytes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D037A03-57AB-48AC-AFB8-8CE54FEE1753}"/>
              </a:ext>
            </a:extLst>
          </p:cNvPr>
          <p:cNvGraphicFramePr>
            <a:graphicFrameLocks noGrp="1"/>
          </p:cNvGraphicFramePr>
          <p:nvPr/>
        </p:nvGraphicFramePr>
        <p:xfrm>
          <a:off x="2220860" y="1371596"/>
          <a:ext cx="7747105" cy="5105408"/>
        </p:xfrm>
        <a:graphic>
          <a:graphicData uri="http://schemas.openxmlformats.org/drawingml/2006/table">
            <a:tbl>
              <a:tblPr/>
              <a:tblGrid>
                <a:gridCol w="1431221">
                  <a:extLst>
                    <a:ext uri="{9D8B030D-6E8A-4147-A177-3AD203B41FA5}">
                      <a16:colId xmlns:a16="http://schemas.microsoft.com/office/drawing/2014/main" val="614514795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022789425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700151638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855023253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13424840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629600091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204938048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80940238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1251066624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1692178532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05873642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622908829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261838238"/>
                    </a:ext>
                  </a:extLst>
                </a:gridCol>
                <a:gridCol w="847340">
                  <a:extLst>
                    <a:ext uri="{9D8B030D-6E8A-4147-A177-3AD203B41FA5}">
                      <a16:colId xmlns:a16="http://schemas.microsoft.com/office/drawing/2014/main" val="1116978823"/>
                    </a:ext>
                  </a:extLst>
                </a:gridCol>
              </a:tblGrid>
              <a:tr h="227856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Left shifting: Multiply with 2</a:t>
                      </a:r>
                      <a:r>
                        <a:rPr lang="en-US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241080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9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-1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-2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Decimal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677184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Start value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8831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1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3231028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2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3356015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3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49833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4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029912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5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995710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6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7865496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7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142319"/>
                  </a:ext>
                </a:extLst>
              </a:tr>
              <a:tr h="22785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8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946464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7222670"/>
                  </a:ext>
                </a:extLst>
              </a:tr>
              <a:tr h="227856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Right shifting: Divide by 2</a:t>
                      </a:r>
                      <a:r>
                        <a:rPr lang="en-US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447930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9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-1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-2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Decimal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188314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Start value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7616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1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90882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2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85801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3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157912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4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519722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5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267276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6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02733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7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352671"/>
                  </a:ext>
                </a:extLst>
              </a:tr>
              <a:tr h="22785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8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260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9003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9215A-23AE-4897-A976-12018AB32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Bytes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D037A03-57AB-48AC-AFB8-8CE54FEE1753}"/>
              </a:ext>
            </a:extLst>
          </p:cNvPr>
          <p:cNvGraphicFramePr>
            <a:graphicFrameLocks noGrp="1"/>
          </p:cNvGraphicFramePr>
          <p:nvPr/>
        </p:nvGraphicFramePr>
        <p:xfrm>
          <a:off x="2220860" y="1371596"/>
          <a:ext cx="7747105" cy="5105408"/>
        </p:xfrm>
        <a:graphic>
          <a:graphicData uri="http://schemas.openxmlformats.org/drawingml/2006/table">
            <a:tbl>
              <a:tblPr/>
              <a:tblGrid>
                <a:gridCol w="1431221">
                  <a:extLst>
                    <a:ext uri="{9D8B030D-6E8A-4147-A177-3AD203B41FA5}">
                      <a16:colId xmlns:a16="http://schemas.microsoft.com/office/drawing/2014/main" val="614514795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022789425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700151638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855023253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13424840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629600091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204938048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80940238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1251066624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1692178532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05873642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622908829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261838238"/>
                    </a:ext>
                  </a:extLst>
                </a:gridCol>
                <a:gridCol w="847340">
                  <a:extLst>
                    <a:ext uri="{9D8B030D-6E8A-4147-A177-3AD203B41FA5}">
                      <a16:colId xmlns:a16="http://schemas.microsoft.com/office/drawing/2014/main" val="1116978823"/>
                    </a:ext>
                  </a:extLst>
                </a:gridCol>
              </a:tblGrid>
              <a:tr h="227856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Left shifting: Multiply with 2</a:t>
                      </a:r>
                      <a:r>
                        <a:rPr lang="en-US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241080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9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-1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-2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Decimal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677184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Start value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8831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1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3231028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2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3356015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3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49833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4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029912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5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995710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6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7865496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7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142319"/>
                  </a:ext>
                </a:extLst>
              </a:tr>
              <a:tr h="22785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8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946464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7222670"/>
                  </a:ext>
                </a:extLst>
              </a:tr>
              <a:tr h="227856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Right shifting: Divide by 2</a:t>
                      </a:r>
                      <a:r>
                        <a:rPr lang="en-US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447930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9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-1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-2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Decimal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188314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Start value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7616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1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90882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2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85801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3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157912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4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519722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5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267276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6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02733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7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352671"/>
                  </a:ext>
                </a:extLst>
              </a:tr>
              <a:tr h="22785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8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260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50887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9215A-23AE-4897-A976-12018AB32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Bytes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D037A03-57AB-48AC-AFB8-8CE54FEE1753}"/>
              </a:ext>
            </a:extLst>
          </p:cNvPr>
          <p:cNvGraphicFramePr>
            <a:graphicFrameLocks noGrp="1"/>
          </p:cNvGraphicFramePr>
          <p:nvPr/>
        </p:nvGraphicFramePr>
        <p:xfrm>
          <a:off x="2220860" y="1371596"/>
          <a:ext cx="7747105" cy="5105408"/>
        </p:xfrm>
        <a:graphic>
          <a:graphicData uri="http://schemas.openxmlformats.org/drawingml/2006/table">
            <a:tbl>
              <a:tblPr/>
              <a:tblGrid>
                <a:gridCol w="1431221">
                  <a:extLst>
                    <a:ext uri="{9D8B030D-6E8A-4147-A177-3AD203B41FA5}">
                      <a16:colId xmlns:a16="http://schemas.microsoft.com/office/drawing/2014/main" val="614514795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022789425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700151638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855023253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13424840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629600091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204938048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80940238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1251066624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1692178532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05873642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622908829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261838238"/>
                    </a:ext>
                  </a:extLst>
                </a:gridCol>
                <a:gridCol w="847340">
                  <a:extLst>
                    <a:ext uri="{9D8B030D-6E8A-4147-A177-3AD203B41FA5}">
                      <a16:colId xmlns:a16="http://schemas.microsoft.com/office/drawing/2014/main" val="1116978823"/>
                    </a:ext>
                  </a:extLst>
                </a:gridCol>
              </a:tblGrid>
              <a:tr h="227856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Left shifting: Multiply with 2</a:t>
                      </a:r>
                      <a:r>
                        <a:rPr lang="en-US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0241080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9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-1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-2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Decimal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677184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Start value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8831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1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3231028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2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3356015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3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49833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4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9029912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5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995710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6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7865496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7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0142319"/>
                  </a:ext>
                </a:extLst>
              </a:tr>
              <a:tr h="22785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Left shift 8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946464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7222670"/>
                  </a:ext>
                </a:extLst>
              </a:tr>
              <a:tr h="227856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Right shifting: Divide by 2</a:t>
                      </a:r>
                      <a:r>
                        <a:rPr lang="en-US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447930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9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-1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-2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Decimal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188314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Start value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7616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1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90882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2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85801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3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157912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4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519722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5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267276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6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02733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7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5352671"/>
                  </a:ext>
                </a:extLst>
              </a:tr>
              <a:tr h="22785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Right shift 8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260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4720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9215A-23AE-4897-A976-12018AB32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Bytes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6A16E9B-6042-4905-B960-41F910198DD9}"/>
              </a:ext>
            </a:extLst>
          </p:cNvPr>
          <p:cNvGraphicFramePr>
            <a:graphicFrameLocks noGrp="1"/>
          </p:cNvGraphicFramePr>
          <p:nvPr/>
        </p:nvGraphicFramePr>
        <p:xfrm>
          <a:off x="2220860" y="1371596"/>
          <a:ext cx="7747105" cy="5105408"/>
        </p:xfrm>
        <a:graphic>
          <a:graphicData uri="http://schemas.openxmlformats.org/drawingml/2006/table">
            <a:tbl>
              <a:tblPr/>
              <a:tblGrid>
                <a:gridCol w="1431221">
                  <a:extLst>
                    <a:ext uri="{9D8B030D-6E8A-4147-A177-3AD203B41FA5}">
                      <a16:colId xmlns:a16="http://schemas.microsoft.com/office/drawing/2014/main" val="4182252116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583080854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036383901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1501979053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831032645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1626223229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2757747888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163867167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4148514693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504829484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1451735228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741941565"/>
                    </a:ext>
                  </a:extLst>
                </a:gridCol>
                <a:gridCol w="455712">
                  <a:extLst>
                    <a:ext uri="{9D8B030D-6E8A-4147-A177-3AD203B41FA5}">
                      <a16:colId xmlns:a16="http://schemas.microsoft.com/office/drawing/2014/main" val="3200306008"/>
                    </a:ext>
                  </a:extLst>
                </a:gridCol>
                <a:gridCol w="847340">
                  <a:extLst>
                    <a:ext uri="{9D8B030D-6E8A-4147-A177-3AD203B41FA5}">
                      <a16:colId xmlns:a16="http://schemas.microsoft.com/office/drawing/2014/main" val="2271827488"/>
                    </a:ext>
                  </a:extLst>
                </a:gridCol>
              </a:tblGrid>
              <a:tr h="227856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Left shifting: Multiply with 2</a:t>
                      </a:r>
                      <a:r>
                        <a:rPr lang="en-US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243040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9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-1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-2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Decimal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2971292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 &lt;&lt; 0)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489808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 &lt;&lt; 1)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5509140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 &lt;&lt; 2)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127807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 &lt;&lt; 3)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640198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 &lt;&lt; 4)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655855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 &lt;&lt; 5)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5128085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 &lt;&lt; 6)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623467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 &lt;&lt; 7)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6710460"/>
                  </a:ext>
                </a:extLst>
              </a:tr>
              <a:tr h="22785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 &lt;&lt; 8)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9369091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3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5950464"/>
                  </a:ext>
                </a:extLst>
              </a:tr>
              <a:tr h="227856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Right shifting: Divide by 2</a:t>
                      </a:r>
                      <a:r>
                        <a:rPr lang="en-US" sz="13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589173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9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8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-1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bit -2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Decimal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6874262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 &gt;&gt; 0)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3614048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 &gt;&gt; 1)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149740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 &gt;&gt; 2)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4889455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 &gt;&gt; 3)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09506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 &gt;&gt; 4)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7616700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 &gt;&gt; 5)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7498616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 &gt;&gt; 6)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178768"/>
                  </a:ext>
                </a:extLst>
              </a:tr>
              <a:tr h="22073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 &gt;&gt; 7)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737924"/>
                  </a:ext>
                </a:extLst>
              </a:tr>
              <a:tr h="227856"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(A &gt;&gt; 8)</a:t>
                      </a:r>
                    </a:p>
                  </a:txBody>
                  <a:tcPr marL="7121" marR="7121" marT="71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3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121" marR="7121" marT="71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005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581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C1BB4-C601-4BAC-A2BF-308196CED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Bitmask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22783-09EE-403C-87A7-DBD405D39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8825" y="1371600"/>
            <a:ext cx="6831174" cy="5105400"/>
          </a:xfrm>
        </p:spPr>
        <p:txBody>
          <a:bodyPr/>
          <a:lstStyle/>
          <a:p>
            <a:r>
              <a:rPr lang="nb-NO"/>
              <a:t>A defined left-shifted bit or bits</a:t>
            </a:r>
          </a:p>
          <a:p>
            <a:r>
              <a:rPr lang="nb-NO"/>
              <a:t>Think bit positions, not values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>
                <a:solidFill>
                  <a:srgbClr val="0000FF"/>
                </a:solidFill>
                <a:latin typeface="Consolas" panose="020B0609020204030204" pitchFamily="49" charset="0"/>
              </a:rPr>
              <a:t>3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nb-NO"/>
              <a:t>is read as «</a:t>
            </a:r>
            <a:r>
              <a:rPr lang="nb-NO" b="1"/>
              <a:t>Write ‘1’ to bit 3</a:t>
            </a:r>
            <a:r>
              <a:rPr lang="nb-NO"/>
              <a:t>»</a:t>
            </a:r>
          </a:p>
          <a:p>
            <a:pPr lvl="1"/>
            <a:r>
              <a:rPr lang="nb-NO"/>
              <a:t>You configure a bit, not writing a number</a:t>
            </a:r>
          </a:p>
          <a:p>
            <a:r>
              <a:rPr lang="nb-NO"/>
              <a:t>Bitmasks can be combined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>
                <a:solidFill>
                  <a:srgbClr val="0000FF"/>
                </a:solidFill>
                <a:latin typeface="Consolas" panose="020B0609020204030204" pitchFamily="49" charset="0"/>
              </a:rPr>
              <a:t>3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) | (</a:t>
            </a:r>
            <a:r>
              <a:rPr lang="en-US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>
                <a:solidFill>
                  <a:srgbClr val="0000FF"/>
                </a:solidFill>
                <a:latin typeface="Consolas" panose="020B0609020204030204" pitchFamily="49" charset="0"/>
              </a:rPr>
              <a:t>6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		</a:t>
            </a:r>
            <a:r>
              <a:rPr lang="nb-NO"/>
              <a:t>is «</a:t>
            </a:r>
            <a:r>
              <a:rPr lang="nb-NO" b="1"/>
              <a:t>Write ‘1’ to bits 3 and 6</a:t>
            </a:r>
            <a:r>
              <a:rPr lang="nb-NO"/>
              <a:t>»</a:t>
            </a:r>
          </a:p>
          <a:p>
            <a:r>
              <a:rPr lang="nb-NO"/>
              <a:t>Zero-indexed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>
                <a:solidFill>
                  <a:srgbClr val="0000FF"/>
                </a:solidFill>
                <a:latin typeface="Consolas" panose="020B0609020204030204" pitchFamily="49" charset="0"/>
              </a:rPr>
              <a:t>0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) </a:t>
            </a:r>
            <a:r>
              <a:rPr lang="nb-NO"/>
              <a:t>the first bit is bit </a:t>
            </a:r>
            <a:r>
              <a:rPr lang="en-US" sz="3000">
                <a:latin typeface="Consolas" panose="020B0609020204030204" pitchFamily="49" charset="0"/>
              </a:rPr>
              <a:t>0</a:t>
            </a:r>
            <a:r>
              <a:rPr lang="nb-NO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0257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969CE-AF42-4360-BD02-D5D65431D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Bytes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EB22078-2683-4D4C-9CE9-627AB1930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/>
              <a:t>                           Logical operators != bitwise operators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8A96098-5456-4899-9010-07B922E357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412326"/>
              </p:ext>
            </p:extLst>
          </p:nvPr>
        </p:nvGraphicFramePr>
        <p:xfrm>
          <a:off x="2458070" y="2867025"/>
          <a:ext cx="7272683" cy="2114550"/>
        </p:xfrm>
        <a:graphic>
          <a:graphicData uri="http://schemas.openxmlformats.org/drawingml/2006/table">
            <a:tbl>
              <a:tblPr/>
              <a:tblGrid>
                <a:gridCol w="559437">
                  <a:extLst>
                    <a:ext uri="{9D8B030D-6E8A-4147-A177-3AD203B41FA5}">
                      <a16:colId xmlns:a16="http://schemas.microsoft.com/office/drawing/2014/main" val="4294532995"/>
                    </a:ext>
                  </a:extLst>
                </a:gridCol>
                <a:gridCol w="383615">
                  <a:extLst>
                    <a:ext uri="{9D8B030D-6E8A-4147-A177-3AD203B41FA5}">
                      <a16:colId xmlns:a16="http://schemas.microsoft.com/office/drawing/2014/main" val="1031605435"/>
                    </a:ext>
                  </a:extLst>
                </a:gridCol>
                <a:gridCol w="790113">
                  <a:extLst>
                    <a:ext uri="{9D8B030D-6E8A-4147-A177-3AD203B41FA5}">
                      <a16:colId xmlns:a16="http://schemas.microsoft.com/office/drawing/2014/main" val="3409823935"/>
                    </a:ext>
                  </a:extLst>
                </a:gridCol>
                <a:gridCol w="504583">
                  <a:extLst>
                    <a:ext uri="{9D8B030D-6E8A-4147-A177-3AD203B41FA5}">
                      <a16:colId xmlns:a16="http://schemas.microsoft.com/office/drawing/2014/main" val="226840492"/>
                    </a:ext>
                  </a:extLst>
                </a:gridCol>
                <a:gridCol w="559437">
                  <a:extLst>
                    <a:ext uri="{9D8B030D-6E8A-4147-A177-3AD203B41FA5}">
                      <a16:colId xmlns:a16="http://schemas.microsoft.com/office/drawing/2014/main" val="2954817092"/>
                    </a:ext>
                  </a:extLst>
                </a:gridCol>
                <a:gridCol w="559437">
                  <a:extLst>
                    <a:ext uri="{9D8B030D-6E8A-4147-A177-3AD203B41FA5}">
                      <a16:colId xmlns:a16="http://schemas.microsoft.com/office/drawing/2014/main" val="705348386"/>
                    </a:ext>
                  </a:extLst>
                </a:gridCol>
                <a:gridCol w="1118875">
                  <a:extLst>
                    <a:ext uri="{9D8B030D-6E8A-4147-A177-3AD203B41FA5}">
                      <a16:colId xmlns:a16="http://schemas.microsoft.com/office/drawing/2014/main" val="567352196"/>
                    </a:ext>
                  </a:extLst>
                </a:gridCol>
                <a:gridCol w="453629">
                  <a:extLst>
                    <a:ext uri="{9D8B030D-6E8A-4147-A177-3AD203B41FA5}">
                      <a16:colId xmlns:a16="http://schemas.microsoft.com/office/drawing/2014/main" val="135777985"/>
                    </a:ext>
                  </a:extLst>
                </a:gridCol>
                <a:gridCol w="665245">
                  <a:extLst>
                    <a:ext uri="{9D8B030D-6E8A-4147-A177-3AD203B41FA5}">
                      <a16:colId xmlns:a16="http://schemas.microsoft.com/office/drawing/2014/main" val="2107089994"/>
                    </a:ext>
                  </a:extLst>
                </a:gridCol>
                <a:gridCol w="559437">
                  <a:extLst>
                    <a:ext uri="{9D8B030D-6E8A-4147-A177-3AD203B41FA5}">
                      <a16:colId xmlns:a16="http://schemas.microsoft.com/office/drawing/2014/main" val="3853282956"/>
                    </a:ext>
                  </a:extLst>
                </a:gridCol>
                <a:gridCol w="1118875">
                  <a:extLst>
                    <a:ext uri="{9D8B030D-6E8A-4147-A177-3AD203B41FA5}">
                      <a16:colId xmlns:a16="http://schemas.microsoft.com/office/drawing/2014/main" val="2846276708"/>
                    </a:ext>
                  </a:extLst>
                </a:gridCol>
              </a:tblGrid>
              <a:tr h="3048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Logical NOT: (!A)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Logical OR: (A || 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Logical AND: (A &amp;&amp; 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732974"/>
                  </a:ext>
                </a:extLst>
              </a:tr>
              <a:tr h="304800">
                <a:tc gridSpan="3"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Truth table: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Truth table: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Truth table: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188578"/>
                  </a:ext>
                </a:extLst>
              </a:tr>
              <a:tr h="29527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Input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Output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Input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Output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Input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Output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7325285"/>
                  </a:ext>
                </a:extLst>
              </a:tr>
              <a:tr h="3048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4087675"/>
                  </a:ext>
                </a:extLst>
              </a:tr>
              <a:tr h="3048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≠0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≠0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2279898"/>
                  </a:ext>
                </a:extLst>
              </a:tr>
              <a:tr h="29527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≠0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≠0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117817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≠0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≠0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≠0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≠0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36572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26945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969CE-AF42-4360-BD02-D5D65431D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Bytes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EB22078-2683-4D4C-9CE9-627AB1930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/>
              <a:t>                           Logical operators != bitwise operators</a:t>
            </a:r>
          </a:p>
          <a:p>
            <a:pPr marL="57150" indent="0" algn="ctr">
              <a:buNone/>
            </a:pPr>
            <a:r>
              <a:rPr lang="nb-NO"/>
              <a:t>Relational operators</a:t>
            </a:r>
          </a:p>
          <a:p>
            <a:pPr marL="57150" indent="0" algn="ctr">
              <a:buNone/>
            </a:pPr>
            <a:endParaRPr lang="nb-NO"/>
          </a:p>
          <a:p>
            <a:pPr marL="57150" indent="0" algn="ctr">
              <a:buNone/>
            </a:pPr>
            <a:endParaRPr lang="nb-NO"/>
          </a:p>
          <a:p>
            <a:pPr marL="57150" indent="0" algn="ctr">
              <a:buNone/>
            </a:pPr>
            <a:endParaRPr lang="nb-NO"/>
          </a:p>
          <a:p>
            <a:pPr marL="57150" indent="0" algn="ctr">
              <a:buNone/>
            </a:pPr>
            <a:endParaRPr lang="nb-NO"/>
          </a:p>
          <a:p>
            <a:pPr marL="57150" indent="0" algn="ctr">
              <a:buNone/>
            </a:pPr>
            <a:endParaRPr lang="nb-NO"/>
          </a:p>
          <a:p>
            <a:pPr marL="57150" indent="0" algn="ctr">
              <a:buNone/>
            </a:pPr>
            <a:endParaRPr lang="nb-NO"/>
          </a:p>
          <a:p>
            <a:pPr marL="57150" indent="0" algn="ctr">
              <a:buNone/>
            </a:pPr>
            <a:r>
              <a:rPr lang="nb-NO"/>
              <a:t>0 == «False»             1 == «True»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31D8802-EFF0-46E2-8C79-09DAA8DFD5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345693"/>
              </p:ext>
            </p:extLst>
          </p:nvPr>
        </p:nvGraphicFramePr>
        <p:xfrm>
          <a:off x="2894174" y="2298160"/>
          <a:ext cx="6451277" cy="3015615"/>
        </p:xfrm>
        <a:graphic>
          <a:graphicData uri="http://schemas.openxmlformats.org/drawingml/2006/table">
            <a:tbl>
              <a:tblPr/>
              <a:tblGrid>
                <a:gridCol w="1305055">
                  <a:extLst>
                    <a:ext uri="{9D8B030D-6E8A-4147-A177-3AD203B41FA5}">
                      <a16:colId xmlns:a16="http://schemas.microsoft.com/office/drawing/2014/main" val="289611830"/>
                    </a:ext>
                  </a:extLst>
                </a:gridCol>
                <a:gridCol w="2896011">
                  <a:extLst>
                    <a:ext uri="{9D8B030D-6E8A-4147-A177-3AD203B41FA5}">
                      <a16:colId xmlns:a16="http://schemas.microsoft.com/office/drawing/2014/main" val="3258686437"/>
                    </a:ext>
                  </a:extLst>
                </a:gridCol>
                <a:gridCol w="2250211">
                  <a:extLst>
                    <a:ext uri="{9D8B030D-6E8A-4147-A177-3AD203B41FA5}">
                      <a16:colId xmlns:a16="http://schemas.microsoft.com/office/drawing/2014/main" val="3506326384"/>
                    </a:ext>
                  </a:extLst>
                </a:gridCol>
              </a:tblGrid>
              <a:tr h="24800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252830"/>
                          </a:solidFill>
                          <a:effectLst/>
                          <a:latin typeface="Arial" panose="020B0604020202020204" pitchFamily="34" charset="0"/>
                        </a:rPr>
                        <a:t>Operator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252830"/>
                          </a:solidFill>
                          <a:effectLst/>
                          <a:latin typeface="Arial" panose="020B0604020202020204" pitchFamily="34" charset="0"/>
                        </a:rPr>
                        <a:t>Meaning of Operator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252830"/>
                          </a:solidFill>
                          <a:effectLst/>
                          <a:latin typeface="Arial" panose="020B0604020202020204" pitchFamily="34" charset="0"/>
                        </a:rPr>
                        <a:t>Example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7010609"/>
                  </a:ext>
                </a:extLst>
              </a:tr>
              <a:tr h="370463"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252830"/>
                          </a:solidFill>
                          <a:effectLst/>
                          <a:latin typeface="Arial" panose="020B0604020202020204" pitchFamily="34" charset="0"/>
                        </a:rPr>
                        <a:t>==</a:t>
                      </a:r>
                    </a:p>
                  </a:txBody>
                  <a:tcPr marL="9525" marR="9525" marT="95250" marB="857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252830"/>
                          </a:solidFill>
                          <a:effectLst/>
                          <a:latin typeface="Arial" panose="020B0604020202020204" pitchFamily="34" charset="0"/>
                        </a:rPr>
                        <a:t>Equal to</a:t>
                      </a:r>
                    </a:p>
                  </a:txBody>
                  <a:tcPr marL="9525" marR="9525" marT="95250" marB="857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nb-NO" sz="1800" b="0" i="0" u="none" strike="noStrike">
                          <a:solidFill>
                            <a:srgbClr val="252830"/>
                          </a:solidFill>
                          <a:effectLst/>
                          <a:latin typeface="Arial" panose="020B0604020202020204" pitchFamily="34" charset="0"/>
                        </a:rPr>
                        <a:t> 5 == 3 evaluates to 0</a:t>
                      </a:r>
                    </a:p>
                  </a:txBody>
                  <a:tcPr marL="9525" marR="9525" marT="95250" marB="857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0049494"/>
                  </a:ext>
                </a:extLst>
              </a:tr>
              <a:tr h="370463"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252830"/>
                          </a:solidFill>
                          <a:effectLst/>
                          <a:latin typeface="Arial" panose="020B0604020202020204" pitchFamily="34" charset="0"/>
                        </a:rPr>
                        <a:t>&gt;</a:t>
                      </a:r>
                    </a:p>
                  </a:txBody>
                  <a:tcPr marL="9525" marR="9525" marT="95250" marB="857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252830"/>
                          </a:solidFill>
                          <a:effectLst/>
                          <a:latin typeface="Arial" panose="020B0604020202020204" pitchFamily="34" charset="0"/>
                        </a:rPr>
                        <a:t>Greater than</a:t>
                      </a:r>
                    </a:p>
                  </a:txBody>
                  <a:tcPr marL="9525" marR="9525" marT="95250" marB="857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nb-NO" sz="1800" b="0" i="0" u="none" strike="noStrike">
                          <a:solidFill>
                            <a:srgbClr val="252830"/>
                          </a:solidFill>
                          <a:effectLst/>
                          <a:latin typeface="Arial" panose="020B0604020202020204" pitchFamily="34" charset="0"/>
                        </a:rPr>
                        <a:t> 5 &gt; 3 evaluates to 1</a:t>
                      </a:r>
                    </a:p>
                  </a:txBody>
                  <a:tcPr marL="9525" marR="9525" marT="95250" marB="857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641216"/>
                  </a:ext>
                </a:extLst>
              </a:tr>
              <a:tr h="370463"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252830"/>
                          </a:solidFill>
                          <a:effectLst/>
                          <a:latin typeface="Arial" panose="020B0604020202020204" pitchFamily="34" charset="0"/>
                        </a:rPr>
                        <a:t>&lt;</a:t>
                      </a:r>
                    </a:p>
                  </a:txBody>
                  <a:tcPr marL="9525" marR="9525" marT="95250" marB="857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252830"/>
                          </a:solidFill>
                          <a:effectLst/>
                          <a:latin typeface="Arial" panose="020B0604020202020204" pitchFamily="34" charset="0"/>
                        </a:rPr>
                        <a:t>Less than</a:t>
                      </a:r>
                    </a:p>
                  </a:txBody>
                  <a:tcPr marL="9525" marR="9525" marT="95250" marB="857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nb-NO" sz="1800" b="0" i="0" u="none" strike="noStrike">
                          <a:solidFill>
                            <a:srgbClr val="252830"/>
                          </a:solidFill>
                          <a:effectLst/>
                          <a:latin typeface="Arial" panose="020B0604020202020204" pitchFamily="34" charset="0"/>
                        </a:rPr>
                        <a:t> 5 &lt; 3 evaluates to 0</a:t>
                      </a:r>
                    </a:p>
                  </a:txBody>
                  <a:tcPr marL="9525" marR="9525" marT="95250" marB="857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1781466"/>
                  </a:ext>
                </a:extLst>
              </a:tr>
              <a:tr h="370463"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252830"/>
                          </a:solidFill>
                          <a:effectLst/>
                          <a:latin typeface="Arial" panose="020B0604020202020204" pitchFamily="34" charset="0"/>
                        </a:rPr>
                        <a:t>!=</a:t>
                      </a:r>
                    </a:p>
                  </a:txBody>
                  <a:tcPr marL="9525" marR="9525" marT="95250" marB="857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252830"/>
                          </a:solidFill>
                          <a:effectLst/>
                          <a:latin typeface="Arial" panose="020B0604020202020204" pitchFamily="34" charset="0"/>
                        </a:rPr>
                        <a:t>Not equal to</a:t>
                      </a:r>
                    </a:p>
                  </a:txBody>
                  <a:tcPr marL="9525" marR="9525" marT="95250" marB="857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nb-NO" sz="1800" b="0" i="0" u="none" strike="noStrike">
                          <a:solidFill>
                            <a:srgbClr val="252830"/>
                          </a:solidFill>
                          <a:effectLst/>
                          <a:latin typeface="Arial" panose="020B0604020202020204" pitchFamily="34" charset="0"/>
                        </a:rPr>
                        <a:t> 5 != 3 evaluates to 1</a:t>
                      </a:r>
                    </a:p>
                  </a:txBody>
                  <a:tcPr marL="9525" marR="9525" marT="95250" marB="857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2658113"/>
                  </a:ext>
                </a:extLst>
              </a:tr>
              <a:tr h="370463"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252830"/>
                          </a:solidFill>
                          <a:effectLst/>
                          <a:latin typeface="Arial" panose="020B0604020202020204" pitchFamily="34" charset="0"/>
                        </a:rPr>
                        <a:t>&gt;=</a:t>
                      </a:r>
                    </a:p>
                  </a:txBody>
                  <a:tcPr marL="9525" marR="9525" marT="95250" marB="857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252830"/>
                          </a:solidFill>
                          <a:effectLst/>
                          <a:latin typeface="Arial" panose="020B0604020202020204" pitchFamily="34" charset="0"/>
                        </a:rPr>
                        <a:t>Greater than or equal to</a:t>
                      </a:r>
                    </a:p>
                  </a:txBody>
                  <a:tcPr marL="9525" marR="9525" marT="95250" marB="857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nb-NO" sz="1800" b="0" i="0" u="none" strike="noStrike">
                          <a:solidFill>
                            <a:srgbClr val="252830"/>
                          </a:solidFill>
                          <a:effectLst/>
                          <a:latin typeface="Arial" panose="020B0604020202020204" pitchFamily="34" charset="0"/>
                        </a:rPr>
                        <a:t> 5 &gt;= 3 evaluates to 1</a:t>
                      </a:r>
                    </a:p>
                  </a:txBody>
                  <a:tcPr marL="9525" marR="9525" marT="95250" marB="857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7923164"/>
                  </a:ext>
                </a:extLst>
              </a:tr>
              <a:tr h="370463"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252830"/>
                          </a:solidFill>
                          <a:effectLst/>
                          <a:latin typeface="Arial" panose="020B0604020202020204" pitchFamily="34" charset="0"/>
                        </a:rPr>
                        <a:t>&lt;=</a:t>
                      </a:r>
                    </a:p>
                  </a:txBody>
                  <a:tcPr marL="9525" marR="9525" marT="95250" marB="857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252830"/>
                          </a:solidFill>
                          <a:effectLst/>
                          <a:latin typeface="Arial" panose="020B0604020202020204" pitchFamily="34" charset="0"/>
                        </a:rPr>
                        <a:t>Less than or equal to</a:t>
                      </a:r>
                    </a:p>
                  </a:txBody>
                  <a:tcPr marL="9525" marR="9525" marT="95250" marB="857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nb-NO" sz="1800" b="0" i="0" u="none" strike="noStrike">
                          <a:solidFill>
                            <a:srgbClr val="252830"/>
                          </a:solidFill>
                          <a:effectLst/>
                          <a:latin typeface="Arial" panose="020B0604020202020204" pitchFamily="34" charset="0"/>
                        </a:rPr>
                        <a:t> 5 &lt;= 3 evaluates to 0</a:t>
                      </a:r>
                    </a:p>
                  </a:txBody>
                  <a:tcPr marL="9525" marR="9525" marT="95250" marB="8572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129010"/>
                  </a:ext>
                </a:extLst>
              </a:tr>
            </a:tbl>
          </a:graphicData>
        </a:graphic>
      </p:graphicFrame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9489756-3005-407C-8B2D-D1098202C15D}"/>
              </a:ext>
            </a:extLst>
          </p:cNvPr>
          <p:cNvSpPr/>
          <p:nvPr/>
        </p:nvSpPr>
        <p:spPr>
          <a:xfrm>
            <a:off x="4113212" y="1069491"/>
            <a:ext cx="3962400" cy="1117600"/>
          </a:xfrm>
          <a:custGeom>
            <a:avLst/>
            <a:gdLst>
              <a:gd name="connsiteX0" fmla="*/ 1816100 w 3962400"/>
              <a:gd name="connsiteY0" fmla="*/ 552450 h 1117600"/>
              <a:gd name="connsiteX1" fmla="*/ 1663700 w 3962400"/>
              <a:gd name="connsiteY1" fmla="*/ 0 h 1117600"/>
              <a:gd name="connsiteX2" fmla="*/ 2279650 w 3962400"/>
              <a:gd name="connsiteY2" fmla="*/ 0 h 1117600"/>
              <a:gd name="connsiteX3" fmla="*/ 2133600 w 3962400"/>
              <a:gd name="connsiteY3" fmla="*/ 546100 h 1117600"/>
              <a:gd name="connsiteX4" fmla="*/ 3962400 w 3962400"/>
              <a:gd name="connsiteY4" fmla="*/ 546100 h 1117600"/>
              <a:gd name="connsiteX5" fmla="*/ 3962400 w 3962400"/>
              <a:gd name="connsiteY5" fmla="*/ 1111250 h 1117600"/>
              <a:gd name="connsiteX6" fmla="*/ 0 w 3962400"/>
              <a:gd name="connsiteY6" fmla="*/ 1117600 h 1117600"/>
              <a:gd name="connsiteX7" fmla="*/ 6350 w 3962400"/>
              <a:gd name="connsiteY7" fmla="*/ 565150 h 1117600"/>
              <a:gd name="connsiteX8" fmla="*/ 1816100 w 3962400"/>
              <a:gd name="connsiteY8" fmla="*/ 552450 h 11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62400" h="1117600">
                <a:moveTo>
                  <a:pt x="1816100" y="552450"/>
                </a:moveTo>
                <a:lnTo>
                  <a:pt x="1663700" y="0"/>
                </a:lnTo>
                <a:lnTo>
                  <a:pt x="2279650" y="0"/>
                </a:lnTo>
                <a:lnTo>
                  <a:pt x="2133600" y="546100"/>
                </a:lnTo>
                <a:lnTo>
                  <a:pt x="3962400" y="546100"/>
                </a:lnTo>
                <a:lnTo>
                  <a:pt x="3962400" y="1111250"/>
                </a:lnTo>
                <a:lnTo>
                  <a:pt x="0" y="1117600"/>
                </a:lnTo>
                <a:cubicBezTo>
                  <a:pt x="2117" y="933450"/>
                  <a:pt x="4233" y="749300"/>
                  <a:pt x="6350" y="565150"/>
                </a:cubicBezTo>
                <a:lnTo>
                  <a:pt x="1816100" y="552450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7025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C07ED-0E8F-3341-BD66-CC6F287C0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µBedpress</a:t>
            </a:r>
            <a:endParaRPr lang="en-US" altLang="en-US" b="0">
              <a:solidFill>
                <a:srgbClr val="008000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FDF8E3-779A-4B0B-A0FB-013A574D6FD4}"/>
              </a:ext>
            </a:extLst>
          </p:cNvPr>
          <p:cNvSpPr>
            <a:spLocks/>
          </p:cNvSpPr>
          <p:nvPr/>
        </p:nvSpPr>
        <p:spPr bwMode="auto">
          <a:xfrm>
            <a:off x="5191697" y="2358168"/>
            <a:ext cx="804863" cy="466725"/>
          </a:xfrm>
          <a:custGeom>
            <a:avLst/>
            <a:gdLst>
              <a:gd name="T0" fmla="*/ 0 w 413"/>
              <a:gd name="T1" fmla="*/ 0 h 373"/>
              <a:gd name="T2" fmla="*/ 2147483647 w 413"/>
              <a:gd name="T3" fmla="*/ 0 h 373"/>
              <a:gd name="T4" fmla="*/ 2147483647 w 413"/>
              <a:gd name="T5" fmla="*/ 2147483647 h 373"/>
              <a:gd name="T6" fmla="*/ 0 60000 65536"/>
              <a:gd name="T7" fmla="*/ 0 60000 65536"/>
              <a:gd name="T8" fmla="*/ 0 60000 65536"/>
              <a:gd name="T9" fmla="*/ 0 w 413"/>
              <a:gd name="T10" fmla="*/ 0 h 373"/>
              <a:gd name="T11" fmla="*/ 413 w 413"/>
              <a:gd name="T12" fmla="*/ 373 h 3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3" h="373">
                <a:moveTo>
                  <a:pt x="0" y="0"/>
                </a:moveTo>
                <a:lnTo>
                  <a:pt x="412" y="0"/>
                </a:lnTo>
                <a:lnTo>
                  <a:pt x="412" y="372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1E8A00D3-58C9-4982-9ECC-8FBC92FC2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2776" y="5431995"/>
            <a:ext cx="1054100" cy="936937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Wireless</a:t>
            </a:r>
          </a:p>
          <a:p>
            <a:pPr defTabSz="858838" eaLnBrk="0" hangingPunct="0">
              <a:buFont typeface="Arial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 Wi-Fi</a:t>
            </a:r>
            <a:r>
              <a:rPr lang="en-US" sz="900" b="1" baseline="30000">
                <a:solidFill>
                  <a:schemeClr val="bg1"/>
                </a:solidFill>
              </a:rPr>
              <a:t>®</a:t>
            </a:r>
            <a:endParaRPr lang="en-US" sz="900" b="1">
              <a:solidFill>
                <a:schemeClr val="bg1"/>
              </a:solidFill>
            </a:endParaRPr>
          </a:p>
          <a:p>
            <a:pPr defTabSz="858838" eaLnBrk="0" hangingPunct="0">
              <a:buFont typeface="Arial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 Bluetooth</a:t>
            </a:r>
            <a:r>
              <a:rPr lang="en-US" sz="900" b="1" baseline="30000">
                <a:solidFill>
                  <a:schemeClr val="bg1"/>
                </a:solidFill>
              </a:rPr>
              <a:t>® </a:t>
            </a:r>
            <a:r>
              <a:rPr lang="en-US" sz="900" b="1">
                <a:solidFill>
                  <a:schemeClr val="bg1"/>
                </a:solidFill>
              </a:rPr>
              <a:t> </a:t>
            </a:r>
          </a:p>
          <a:p>
            <a:pPr defTabSz="858838" eaLnBrk="0" hangingPunct="0">
              <a:buFont typeface="Arial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 </a:t>
            </a:r>
            <a:r>
              <a:rPr lang="en-US" sz="900" b="1" err="1">
                <a:solidFill>
                  <a:schemeClr val="bg1"/>
                </a:solidFill>
              </a:rPr>
              <a:t>LoRa</a:t>
            </a:r>
            <a:r>
              <a:rPr lang="en-US" sz="900" b="1" baseline="30000">
                <a:solidFill>
                  <a:schemeClr val="bg1"/>
                </a:solidFill>
              </a:rPr>
              <a:t>® </a:t>
            </a:r>
            <a:endParaRPr lang="en-US" sz="900" b="1">
              <a:solidFill>
                <a:schemeClr val="bg1"/>
              </a:solidFill>
            </a:endParaRPr>
          </a:p>
          <a:p>
            <a:pPr defTabSz="858838" eaLnBrk="0" hangingPunct="0">
              <a:buFont typeface="Arial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 802.15.4</a:t>
            </a:r>
          </a:p>
          <a:p>
            <a:pPr defTabSz="858838" eaLnBrk="0" hangingPunct="0">
              <a:buFont typeface="Arial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 </a:t>
            </a:r>
            <a:r>
              <a:rPr lang="en-US" sz="900" b="1" err="1">
                <a:solidFill>
                  <a:schemeClr val="bg1"/>
                </a:solidFill>
              </a:rPr>
              <a:t>zigbee</a:t>
            </a:r>
            <a:r>
              <a:rPr lang="en-US" sz="900" b="1" baseline="30000">
                <a:solidFill>
                  <a:schemeClr val="bg1"/>
                </a:solidFill>
              </a:rPr>
              <a:t>® </a:t>
            </a:r>
            <a:r>
              <a:rPr lang="en-US" sz="900" b="1">
                <a:solidFill>
                  <a:schemeClr val="bg1"/>
                </a:solidFill>
              </a:rPr>
              <a:t>/</a:t>
            </a:r>
            <a:r>
              <a:rPr lang="en-US" sz="900" b="1" err="1">
                <a:solidFill>
                  <a:schemeClr val="bg1"/>
                </a:solidFill>
              </a:rPr>
              <a:t>MiWi</a:t>
            </a:r>
            <a:r>
              <a:rPr lang="en-US" sz="900" b="1">
                <a:solidFill>
                  <a:schemeClr val="bg1"/>
                </a:solidFill>
              </a:rPr>
              <a:t>™</a:t>
            </a:r>
          </a:p>
        </p:txBody>
      </p:sp>
      <p:sp>
        <p:nvSpPr>
          <p:cNvPr id="16" name="AutoShape 10">
            <a:extLst>
              <a:ext uri="{FF2B5EF4-FFF2-40B4-BE49-F238E27FC236}">
                <a16:creationId xmlns:a16="http://schemas.microsoft.com/office/drawing/2014/main" id="{D11F19D5-DC41-4209-B38C-8F499EC27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7703" y="3099228"/>
            <a:ext cx="966788" cy="534989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Power</a:t>
            </a:r>
          </a:p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Drivers</a:t>
            </a:r>
          </a:p>
        </p:txBody>
      </p:sp>
      <p:sp>
        <p:nvSpPr>
          <p:cNvPr id="17" name="AutoShape 11">
            <a:extLst>
              <a:ext uri="{FF2B5EF4-FFF2-40B4-BE49-F238E27FC236}">
                <a16:creationId xmlns:a16="http://schemas.microsoft.com/office/drawing/2014/main" id="{3B389636-DA71-4713-9918-51391248F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5641" y="2438828"/>
            <a:ext cx="958850" cy="534989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Motor</a:t>
            </a:r>
          </a:p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Drivers</a:t>
            </a:r>
          </a:p>
        </p:txBody>
      </p:sp>
      <p:sp>
        <p:nvSpPr>
          <p:cNvPr id="18" name="AutoShape 13">
            <a:extLst>
              <a:ext uri="{FF2B5EF4-FFF2-40B4-BE49-F238E27FC236}">
                <a16:creationId xmlns:a16="http://schemas.microsoft.com/office/drawing/2014/main" id="{186688F4-D0E1-42B6-B9E1-2BB618C94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3221" y="1477631"/>
            <a:ext cx="966788" cy="665957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Encryption</a:t>
            </a:r>
          </a:p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&amp;</a:t>
            </a:r>
          </a:p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19" name="AutoShape 14">
            <a:extLst>
              <a:ext uri="{FF2B5EF4-FFF2-40B4-BE49-F238E27FC236}">
                <a16:creationId xmlns:a16="http://schemas.microsoft.com/office/drawing/2014/main" id="{9E3C19CF-D0B2-4F3A-953D-DC4CB2537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1991" y="4420028"/>
            <a:ext cx="952500" cy="534989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LED</a:t>
            </a:r>
          </a:p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Drivers</a:t>
            </a:r>
          </a:p>
        </p:txBody>
      </p:sp>
      <p:sp>
        <p:nvSpPr>
          <p:cNvPr id="20" name="AutoShape 16">
            <a:extLst>
              <a:ext uri="{FF2B5EF4-FFF2-40B4-BE49-F238E27FC236}">
                <a16:creationId xmlns:a16="http://schemas.microsoft.com/office/drawing/2014/main" id="{B9167228-9B6A-46E9-B43B-0B9EC8780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0472" y="2856643"/>
            <a:ext cx="966787" cy="6477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Amplifiers</a:t>
            </a:r>
          </a:p>
        </p:txBody>
      </p:sp>
      <p:sp>
        <p:nvSpPr>
          <p:cNvPr id="21" name="AutoShape 17">
            <a:extLst>
              <a:ext uri="{FF2B5EF4-FFF2-40B4-BE49-F238E27FC236}">
                <a16:creationId xmlns:a16="http://schemas.microsoft.com/office/drawing/2014/main" id="{21260CEC-5746-466C-A646-825E29D1B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5" y="2706322"/>
            <a:ext cx="766762" cy="473075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Sensors</a:t>
            </a:r>
          </a:p>
        </p:txBody>
      </p:sp>
      <p:sp>
        <p:nvSpPr>
          <p:cNvPr id="22" name="AutoShape 18">
            <a:extLst>
              <a:ext uri="{FF2B5EF4-FFF2-40B4-BE49-F238E27FC236}">
                <a16:creationId xmlns:a16="http://schemas.microsoft.com/office/drawing/2014/main" id="{54AFF3AA-0A8C-45A7-8442-01480027F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6184" y="2848705"/>
            <a:ext cx="966788" cy="661988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Filters</a:t>
            </a:r>
          </a:p>
        </p:txBody>
      </p:sp>
      <p:sp>
        <p:nvSpPr>
          <p:cNvPr id="23" name="AutoShape 20">
            <a:extLst>
              <a:ext uri="{FF2B5EF4-FFF2-40B4-BE49-F238E27FC236}">
                <a16:creationId xmlns:a16="http://schemas.microsoft.com/office/drawing/2014/main" id="{D9AD4A46-49FF-4AA4-AFE4-22C5BCC74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6022" y="2848705"/>
            <a:ext cx="981075" cy="661988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A/D</a:t>
            </a:r>
          </a:p>
        </p:txBody>
      </p:sp>
      <p:sp>
        <p:nvSpPr>
          <p:cNvPr id="24" name="AutoShape 22">
            <a:extLst>
              <a:ext uri="{FF2B5EF4-FFF2-40B4-BE49-F238E27FC236}">
                <a16:creationId xmlns:a16="http://schemas.microsoft.com/office/drawing/2014/main" id="{C150CCF2-7131-407C-ACB9-00273F0E5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0404" y="3759628"/>
            <a:ext cx="954087" cy="534989"/>
          </a:xfrm>
          <a:prstGeom prst="rect">
            <a:avLst/>
          </a:prstGeom>
          <a:solidFill>
            <a:schemeClr val="bg2"/>
          </a:solidFill>
          <a:ln w="3175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D/A</a:t>
            </a:r>
          </a:p>
        </p:txBody>
      </p:sp>
      <p:sp>
        <p:nvSpPr>
          <p:cNvPr id="33" name="AutoShape 23">
            <a:extLst>
              <a:ext uri="{FF2B5EF4-FFF2-40B4-BE49-F238E27FC236}">
                <a16:creationId xmlns:a16="http://schemas.microsoft.com/office/drawing/2014/main" id="{D01783F3-2297-448A-A600-9F9DACC7C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55" y="2001178"/>
            <a:ext cx="952500" cy="661988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Precision</a:t>
            </a:r>
          </a:p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Voltage</a:t>
            </a:r>
          </a:p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Reference</a:t>
            </a:r>
          </a:p>
        </p:txBody>
      </p:sp>
      <p:sp>
        <p:nvSpPr>
          <p:cNvPr id="34" name="AutoShape 24">
            <a:extLst>
              <a:ext uri="{FF2B5EF4-FFF2-40B4-BE49-F238E27FC236}">
                <a16:creationId xmlns:a16="http://schemas.microsoft.com/office/drawing/2014/main" id="{D8FE6C8F-1B71-4966-818F-125D07E73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8211" y="5437748"/>
            <a:ext cx="1054100" cy="936937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Auto/Industrial</a:t>
            </a:r>
          </a:p>
          <a:p>
            <a:pPr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Communication</a:t>
            </a:r>
          </a:p>
          <a:p>
            <a:pPr marL="55563" indent="-55563" defTabSz="858838" eaLnBrk="0" hangingPunct="0">
              <a:buFont typeface="Arial" panose="020B0604020202020204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MOST</a:t>
            </a:r>
            <a:r>
              <a:rPr lang="en-US" sz="900" b="1" baseline="30000">
                <a:solidFill>
                  <a:schemeClr val="bg1"/>
                </a:solidFill>
              </a:rPr>
              <a:t>®</a:t>
            </a:r>
          </a:p>
          <a:p>
            <a:pPr marL="55563" indent="-55563" defTabSz="858838" eaLnBrk="0" hangingPunct="0">
              <a:buFont typeface="Arial" panose="020B0604020202020204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Ethernet</a:t>
            </a:r>
          </a:p>
          <a:p>
            <a:pPr marL="55563" indent="-55563" defTabSz="858838" eaLnBrk="0" hangingPunct="0">
              <a:buFont typeface="Arial" panose="020B0604020202020204" pitchFamily="34" charset="0"/>
              <a:buChar char="•"/>
              <a:defRPr/>
            </a:pPr>
            <a:r>
              <a:rPr lang="en-US" sz="900" b="1" err="1">
                <a:solidFill>
                  <a:schemeClr val="bg1"/>
                </a:solidFill>
              </a:rPr>
              <a:t>INICnet</a:t>
            </a:r>
            <a:r>
              <a:rPr lang="en-US" sz="900" b="1" baseline="30000" err="1">
                <a:solidFill>
                  <a:schemeClr val="bg1"/>
                </a:solidFill>
              </a:rPr>
              <a:t>TM</a:t>
            </a:r>
            <a:endParaRPr lang="en-US" sz="900" b="1" baseline="30000">
              <a:solidFill>
                <a:schemeClr val="bg1"/>
              </a:solidFill>
            </a:endParaRPr>
          </a:p>
          <a:p>
            <a:pPr marL="55563" indent="-55563" defTabSz="858838" eaLnBrk="0" hangingPunct="0">
              <a:buFont typeface="Arial" panose="020B0604020202020204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RS232/485 </a:t>
            </a:r>
          </a:p>
          <a:p>
            <a:pPr marL="55563" indent="-55563" defTabSz="858838" eaLnBrk="0" hangingPunct="0">
              <a:buFont typeface="Arial" panose="020B0604020202020204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CAN/LIN</a:t>
            </a:r>
          </a:p>
        </p:txBody>
      </p:sp>
      <p:sp>
        <p:nvSpPr>
          <p:cNvPr id="35" name="AutoShape 25">
            <a:extLst>
              <a:ext uri="{FF2B5EF4-FFF2-40B4-BE49-F238E27FC236}">
                <a16:creationId xmlns:a16="http://schemas.microsoft.com/office/drawing/2014/main" id="{3FD65904-DDDB-4009-9753-1D1799D89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4808" y="1477632"/>
            <a:ext cx="1281113" cy="681005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DC-DC Converters</a:t>
            </a:r>
          </a:p>
          <a:p>
            <a:pPr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Supervisors &amp; Ref.</a:t>
            </a:r>
          </a:p>
          <a:p>
            <a:pPr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LDOs, Battery Mgt.</a:t>
            </a:r>
          </a:p>
          <a:p>
            <a:pPr defTabSz="858838" eaLnBrk="0" hangingPunct="0">
              <a:defRPr/>
            </a:pPr>
            <a:r>
              <a:rPr lang="en-US" sz="900" b="1" err="1">
                <a:solidFill>
                  <a:schemeClr val="bg1"/>
                </a:solidFill>
              </a:rPr>
              <a:t>Discretes</a:t>
            </a:r>
            <a:r>
              <a:rPr lang="en-US" sz="900" b="1">
                <a:solidFill>
                  <a:schemeClr val="bg1"/>
                </a:solidFill>
              </a:rPr>
              <a:t> &amp; Modules</a:t>
            </a:r>
          </a:p>
        </p:txBody>
      </p:sp>
      <p:sp>
        <p:nvSpPr>
          <p:cNvPr id="37" name="Rectangle 26">
            <a:extLst>
              <a:ext uri="{FF2B5EF4-FFF2-40B4-BE49-F238E27FC236}">
                <a16:creationId xmlns:a16="http://schemas.microsoft.com/office/drawing/2014/main" id="{FDF18764-7C96-42CA-B878-F45DA2943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233" y="1262588"/>
            <a:ext cx="1441099" cy="24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312" tIns="42862" rIns="87312" bIns="42862">
            <a:spAutoFit/>
          </a:bodyPr>
          <a:lstStyle>
            <a:lvl1pPr defTabSz="8588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5883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588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588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588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58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58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58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58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altLang="en-US" sz="1050" b="1"/>
              <a:t>Power Management</a:t>
            </a:r>
          </a:p>
        </p:txBody>
      </p:sp>
      <p:sp>
        <p:nvSpPr>
          <p:cNvPr id="38" name="Line 27">
            <a:extLst>
              <a:ext uri="{FF2B5EF4-FFF2-40B4-BE49-F238E27FC236}">
                <a16:creationId xmlns:a16="http://schemas.microsoft.com/office/drawing/2014/main" id="{2FDBEC39-393A-4257-9AAE-B4E281CC1FB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2972" y="3185256"/>
            <a:ext cx="2397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AutoShape 28">
            <a:extLst>
              <a:ext uri="{FF2B5EF4-FFF2-40B4-BE49-F238E27FC236}">
                <a16:creationId xmlns:a16="http://schemas.microsoft.com/office/drawing/2014/main" id="{96472CF4-80AA-4C6B-93A8-C5D53EBF1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7703" y="1754617"/>
            <a:ext cx="966788" cy="5334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High Voltage</a:t>
            </a:r>
          </a:p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I/Os</a:t>
            </a:r>
          </a:p>
        </p:txBody>
      </p:sp>
      <p:sp>
        <p:nvSpPr>
          <p:cNvPr id="41" name="Line 33">
            <a:extLst>
              <a:ext uri="{FF2B5EF4-FFF2-40B4-BE49-F238E27FC236}">
                <a16:creationId xmlns:a16="http://schemas.microsoft.com/office/drawing/2014/main" id="{085833D7-BA94-4660-81D0-A52D9896B55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33435" y="2745518"/>
            <a:ext cx="269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AutoShape 34">
            <a:extLst>
              <a:ext uri="{FF2B5EF4-FFF2-40B4-BE49-F238E27FC236}">
                <a16:creationId xmlns:a16="http://schemas.microsoft.com/office/drawing/2014/main" id="{FF17746B-0BFB-4953-95B1-04E4F5406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1897" y="3687293"/>
            <a:ext cx="965200" cy="696667"/>
          </a:xfrm>
          <a:prstGeom prst="rect">
            <a:avLst/>
          </a:prstGeom>
          <a:solidFill>
            <a:schemeClr val="accent4"/>
          </a:solidFill>
          <a:ln w="12700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Memory</a:t>
            </a:r>
          </a:p>
          <a:p>
            <a:pPr marL="53975" indent="-53975" defTabSz="858838" eaLnBrk="0" hangingPunct="0">
              <a:buFont typeface="Arial" panose="020B0604020202020204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EEPROM</a:t>
            </a:r>
          </a:p>
          <a:p>
            <a:pPr marL="53975" indent="-53975" defTabSz="858838" eaLnBrk="0" hangingPunct="0">
              <a:buFont typeface="Arial" panose="020B0604020202020204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Serial Flash</a:t>
            </a:r>
          </a:p>
          <a:p>
            <a:pPr marL="53975" indent="-53975" defTabSz="858838" eaLnBrk="0" hangingPunct="0">
              <a:buFont typeface="Arial" panose="020B0604020202020204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Serial SRAM</a:t>
            </a:r>
          </a:p>
          <a:p>
            <a:pPr marL="53975" indent="-53975" defTabSz="858838" eaLnBrk="0" hangingPunct="0">
              <a:buFont typeface="Arial" panose="020B0604020202020204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Serial EERAM</a:t>
            </a:r>
          </a:p>
        </p:txBody>
      </p:sp>
      <p:sp>
        <p:nvSpPr>
          <p:cNvPr id="44" name="Line 37">
            <a:extLst>
              <a:ext uri="{FF2B5EF4-FFF2-40B4-BE49-F238E27FC236}">
                <a16:creationId xmlns:a16="http://schemas.microsoft.com/office/drawing/2014/main" id="{8508E0C5-EBE6-4968-8EA9-11A9A47B9A0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33435" y="3405918"/>
            <a:ext cx="269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Line 44">
            <a:extLst>
              <a:ext uri="{FF2B5EF4-FFF2-40B4-BE49-F238E27FC236}">
                <a16:creationId xmlns:a16="http://schemas.microsoft.com/office/drawing/2014/main" id="{19EFF738-A691-4B79-B59D-53F9BA77357D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8847" y="3182081"/>
            <a:ext cx="2667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45">
            <a:extLst>
              <a:ext uri="{FF2B5EF4-FFF2-40B4-BE49-F238E27FC236}">
                <a16:creationId xmlns:a16="http://schemas.microsoft.com/office/drawing/2014/main" id="{11DC4E42-0330-4442-A0C6-4D4BF6B82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6785" y="3182081"/>
            <a:ext cx="279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46">
            <a:extLst>
              <a:ext uri="{FF2B5EF4-FFF2-40B4-BE49-F238E27FC236}">
                <a16:creationId xmlns:a16="http://schemas.microsoft.com/office/drawing/2014/main" id="{4F2354F7-F905-4A55-837F-29F5C0F3B8C4}"/>
              </a:ext>
            </a:extLst>
          </p:cNvPr>
          <p:cNvSpPr>
            <a:spLocks noChangeShapeType="1"/>
          </p:cNvSpPr>
          <p:nvPr/>
        </p:nvSpPr>
        <p:spPr bwMode="auto">
          <a:xfrm>
            <a:off x="2732999" y="2969808"/>
            <a:ext cx="292779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AutoShape 47">
            <a:extLst>
              <a:ext uri="{FF2B5EF4-FFF2-40B4-BE49-F238E27FC236}">
                <a16:creationId xmlns:a16="http://schemas.microsoft.com/office/drawing/2014/main" id="{D8380ADC-678B-4ED4-9CE8-1DA49C18E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1164" y="1441082"/>
            <a:ext cx="757753" cy="512952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RFICs</a:t>
            </a:r>
          </a:p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MMICs</a:t>
            </a:r>
          </a:p>
        </p:txBody>
      </p:sp>
      <p:sp>
        <p:nvSpPr>
          <p:cNvPr id="49" name="Line 48">
            <a:extLst>
              <a:ext uri="{FF2B5EF4-FFF2-40B4-BE49-F238E27FC236}">
                <a16:creationId xmlns:a16="http://schemas.microsoft.com/office/drawing/2014/main" id="{5A3C28B6-DCED-4500-920B-780500E50A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2597" y="2667731"/>
            <a:ext cx="0" cy="157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AutoShape 49">
            <a:extLst>
              <a:ext uri="{FF2B5EF4-FFF2-40B4-BE49-F238E27FC236}">
                <a16:creationId xmlns:a16="http://schemas.microsoft.com/office/drawing/2014/main" id="{5F6069E3-84FD-4A0A-B00B-5F5C678B6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0764" y="5458983"/>
            <a:ext cx="1040545" cy="79807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USB</a:t>
            </a:r>
          </a:p>
          <a:p>
            <a:pPr marL="55563" indent="-55563" defTabSz="858838" eaLnBrk="0" hangingPunct="0">
              <a:buFont typeface="Arial" panose="020B0604020202020204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Smart Hubs </a:t>
            </a:r>
          </a:p>
          <a:p>
            <a:pPr marL="55563" indent="-55563" defTabSz="858838" eaLnBrk="0" hangingPunct="0">
              <a:buFont typeface="Arial" panose="020B0604020202020204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Switches</a:t>
            </a:r>
          </a:p>
          <a:p>
            <a:pPr marL="55563" indent="-55563" defTabSz="858838" eaLnBrk="0" hangingPunct="0">
              <a:buFont typeface="Arial" panose="020B0604020202020204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Transceivers</a:t>
            </a:r>
          </a:p>
          <a:p>
            <a:pPr marL="55563" indent="-55563" defTabSz="858838" eaLnBrk="0" hangingPunct="0">
              <a:buFont typeface="Arial" panose="020B0604020202020204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 Bridges</a:t>
            </a:r>
          </a:p>
        </p:txBody>
      </p:sp>
      <p:sp>
        <p:nvSpPr>
          <p:cNvPr id="51" name="Line 51">
            <a:extLst>
              <a:ext uri="{FF2B5EF4-FFF2-40B4-BE49-F238E27FC236}">
                <a16:creationId xmlns:a16="http://schemas.microsoft.com/office/drawing/2014/main" id="{04A5023F-0701-481B-BD0C-F75D043D5FF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33435" y="4726718"/>
            <a:ext cx="269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AutoShape 53">
            <a:extLst>
              <a:ext uri="{FF2B5EF4-FFF2-40B4-BE49-F238E27FC236}">
                <a16:creationId xmlns:a16="http://schemas.microsoft.com/office/drawing/2014/main" id="{1A0E61C6-2D45-4875-B465-097454704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5641" y="5107417"/>
            <a:ext cx="970968" cy="675112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Smoke Detector</a:t>
            </a:r>
          </a:p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&amp; Piezoelectric</a:t>
            </a:r>
          </a:p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Horn Drivers</a:t>
            </a:r>
          </a:p>
        </p:txBody>
      </p:sp>
      <p:sp>
        <p:nvSpPr>
          <p:cNvPr id="53" name="Freeform 29">
            <a:extLst>
              <a:ext uri="{FF2B5EF4-FFF2-40B4-BE49-F238E27FC236}">
                <a16:creationId xmlns:a16="http://schemas.microsoft.com/office/drawing/2014/main" id="{ECE411CA-4535-45A0-9B54-2480B7CE907A}"/>
              </a:ext>
            </a:extLst>
          </p:cNvPr>
          <p:cNvSpPr>
            <a:spLocks/>
          </p:cNvSpPr>
          <p:nvPr/>
        </p:nvSpPr>
        <p:spPr bwMode="auto">
          <a:xfrm>
            <a:off x="3529585" y="4347306"/>
            <a:ext cx="3235325" cy="230187"/>
          </a:xfrm>
          <a:custGeom>
            <a:avLst/>
            <a:gdLst>
              <a:gd name="T0" fmla="*/ 2147483647 w 9990"/>
              <a:gd name="T1" fmla="*/ 149544057 h 10138"/>
              <a:gd name="T2" fmla="*/ 2147483647 w 9990"/>
              <a:gd name="T3" fmla="*/ 147242981 h 10138"/>
              <a:gd name="T4" fmla="*/ 0 w 9990"/>
              <a:gd name="T5" fmla="*/ 147242981 h 10138"/>
              <a:gd name="T6" fmla="*/ 0 w 9990"/>
              <a:gd name="T7" fmla="*/ 0 h 1013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990" h="10138">
                <a:moveTo>
                  <a:pt x="9990" y="10138"/>
                </a:moveTo>
                <a:cubicBezTo>
                  <a:pt x="9963" y="9975"/>
                  <a:pt x="9946" y="10145"/>
                  <a:pt x="9919" y="9982"/>
                </a:cubicBezTo>
                <a:lnTo>
                  <a:pt x="0" y="9982"/>
                </a:lnTo>
                <a:lnTo>
                  <a:pt x="0" y="0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AutoShape 49">
            <a:extLst>
              <a:ext uri="{FF2B5EF4-FFF2-40B4-BE49-F238E27FC236}">
                <a16:creationId xmlns:a16="http://schemas.microsoft.com/office/drawing/2014/main" id="{E3583984-2450-4735-8B5A-AC70431CC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6184" y="3685706"/>
            <a:ext cx="982663" cy="661988"/>
          </a:xfrm>
          <a:prstGeom prst="rect">
            <a:avLst/>
          </a:prstGeom>
          <a:solidFill>
            <a:schemeClr val="accent5"/>
          </a:solidFill>
          <a:ln w="12700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Timing</a:t>
            </a:r>
          </a:p>
          <a:p>
            <a:pPr marL="55563" indent="-55563" defTabSz="858838" eaLnBrk="0" hangingPunct="0">
              <a:buFont typeface="Arial" panose="020B0604020202020204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Oscillators</a:t>
            </a:r>
          </a:p>
          <a:p>
            <a:pPr marL="55563" indent="-55563" defTabSz="858838" eaLnBrk="0" hangingPunct="0">
              <a:buFont typeface="Arial" panose="020B0604020202020204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Clock Generators</a:t>
            </a:r>
          </a:p>
          <a:p>
            <a:pPr marL="55563" indent="-55563" defTabSz="858838" eaLnBrk="0" hangingPunct="0">
              <a:buFont typeface="Arial" panose="020B0604020202020204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Clock Buffers</a:t>
            </a:r>
          </a:p>
          <a:p>
            <a:pPr marL="55563" indent="-55563" defTabSz="858838" eaLnBrk="0" hangingPunct="0">
              <a:buFont typeface="Arial" panose="020B0604020202020204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Network Synch.</a:t>
            </a:r>
          </a:p>
        </p:txBody>
      </p:sp>
      <p:sp>
        <p:nvSpPr>
          <p:cNvPr id="55" name="AutoShape 21">
            <a:extLst>
              <a:ext uri="{FF2B5EF4-FFF2-40B4-BE49-F238E27FC236}">
                <a16:creationId xmlns:a16="http://schemas.microsoft.com/office/drawing/2014/main" id="{AE79036A-58EB-46AC-81C8-E1BD24E2D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2684" y="2483216"/>
            <a:ext cx="2191332" cy="2624201"/>
          </a:xfrm>
          <a:prstGeom prst="rect">
            <a:avLst/>
          </a:prstGeom>
          <a:solidFill>
            <a:schemeClr val="accent1"/>
          </a:solidFill>
          <a:ln w="3175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algn="ctr" defTabSz="858838" eaLnBrk="0" hangingPunct="0">
              <a:defRPr/>
            </a:pPr>
            <a:r>
              <a:rPr lang="en-US" sz="1500" b="1">
                <a:solidFill>
                  <a:schemeClr val="bg1"/>
                </a:solidFill>
              </a:rPr>
              <a:t>Microcontrollers </a:t>
            </a:r>
          </a:p>
          <a:p>
            <a:pPr algn="ctr" defTabSz="858838" eaLnBrk="0" hangingPunct="0">
              <a:defRPr/>
            </a:pPr>
            <a:r>
              <a:rPr lang="en-US" sz="1500" b="1">
                <a:solidFill>
                  <a:schemeClr val="bg1"/>
                </a:solidFill>
              </a:rPr>
              <a:t>Microprocessors</a:t>
            </a:r>
          </a:p>
          <a:p>
            <a:pPr algn="ctr" defTabSz="858838" eaLnBrk="0" hangingPunct="0">
              <a:defRPr/>
            </a:pPr>
            <a:r>
              <a:rPr lang="en-US" sz="1500" b="1">
                <a:solidFill>
                  <a:schemeClr val="bg1"/>
                </a:solidFill>
              </a:rPr>
              <a:t>FPGA/ SoCs</a:t>
            </a:r>
          </a:p>
        </p:txBody>
      </p:sp>
      <p:sp>
        <p:nvSpPr>
          <p:cNvPr id="56" name="AutoShape 52">
            <a:extLst>
              <a:ext uri="{FF2B5EF4-FFF2-40B4-BE49-F238E27FC236}">
                <a16:creationId xmlns:a16="http://schemas.microsoft.com/office/drawing/2014/main" id="{B3A4A4FD-2E74-461D-A424-2930468FC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456" y="5423193"/>
            <a:ext cx="1066800" cy="820312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lIns="87312" tIns="42862" rIns="87312" bIns="42862" anchor="ctr"/>
          <a:lstStyle/>
          <a:p>
            <a:pPr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Ethernet </a:t>
            </a:r>
          </a:p>
          <a:p>
            <a:pPr marL="55563" indent="-55563" defTabSz="858838" eaLnBrk="0" hangingPunct="0">
              <a:buFont typeface="Arial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Switches</a:t>
            </a:r>
          </a:p>
          <a:p>
            <a:pPr marL="55563" indent="-55563" defTabSz="858838" eaLnBrk="0" hangingPunct="0">
              <a:buFont typeface="Arial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Controllers</a:t>
            </a:r>
          </a:p>
          <a:p>
            <a:pPr marL="55563" indent="-55563" defTabSz="858838" eaLnBrk="0" hangingPunct="0">
              <a:buFont typeface="Arial" pitchFamily="34" charset="0"/>
              <a:buChar char="•"/>
              <a:defRPr/>
            </a:pPr>
            <a:r>
              <a:rPr lang="en-US" sz="900" b="1" err="1">
                <a:solidFill>
                  <a:schemeClr val="bg1"/>
                </a:solidFill>
              </a:rPr>
              <a:t>EtherCAT</a:t>
            </a:r>
            <a:r>
              <a:rPr lang="en-US" sz="900" b="1">
                <a:solidFill>
                  <a:schemeClr val="bg1"/>
                </a:solidFill>
              </a:rPr>
              <a:t>®</a:t>
            </a:r>
          </a:p>
          <a:p>
            <a:pPr marL="55563" indent="-55563" defTabSz="858838" eaLnBrk="0" hangingPunct="0">
              <a:buFont typeface="Arial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PHYs</a:t>
            </a:r>
          </a:p>
          <a:p>
            <a:pPr marL="55563" indent="-55563" defTabSz="858838" eaLnBrk="0" hangingPunct="0">
              <a:buFont typeface="Arial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PoE</a:t>
            </a:r>
          </a:p>
        </p:txBody>
      </p:sp>
      <p:sp>
        <p:nvSpPr>
          <p:cNvPr id="57" name="Freeform 43">
            <a:extLst>
              <a:ext uri="{FF2B5EF4-FFF2-40B4-BE49-F238E27FC236}">
                <a16:creationId xmlns:a16="http://schemas.microsoft.com/office/drawing/2014/main" id="{4B3F5AB5-3AF9-4BF3-86CA-BBA6FD842D0A}"/>
              </a:ext>
            </a:extLst>
          </p:cNvPr>
          <p:cNvSpPr>
            <a:spLocks/>
          </p:cNvSpPr>
          <p:nvPr/>
        </p:nvSpPr>
        <p:spPr bwMode="auto">
          <a:xfrm rot="10800000" flipV="1">
            <a:off x="6445822" y="2135918"/>
            <a:ext cx="712788" cy="355600"/>
          </a:xfrm>
          <a:custGeom>
            <a:avLst/>
            <a:gdLst>
              <a:gd name="T0" fmla="*/ 0 w 585"/>
              <a:gd name="T1" fmla="*/ 2147483647 h 209"/>
              <a:gd name="T2" fmla="*/ 0 w 585"/>
              <a:gd name="T3" fmla="*/ 2147483647 h 209"/>
              <a:gd name="T4" fmla="*/ 2147483647 w 585"/>
              <a:gd name="T5" fmla="*/ 2147483647 h 209"/>
              <a:gd name="T6" fmla="*/ 2147483647 w 585"/>
              <a:gd name="T7" fmla="*/ 0 h 209"/>
              <a:gd name="T8" fmla="*/ 0 60000 65536"/>
              <a:gd name="T9" fmla="*/ 0 60000 65536"/>
              <a:gd name="T10" fmla="*/ 0 60000 65536"/>
              <a:gd name="T11" fmla="*/ 0 60000 65536"/>
              <a:gd name="T12" fmla="*/ 0 w 585"/>
              <a:gd name="T13" fmla="*/ 0 h 209"/>
              <a:gd name="T14" fmla="*/ 585 w 585"/>
              <a:gd name="T15" fmla="*/ 209 h 2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85" h="209">
                <a:moveTo>
                  <a:pt x="0" y="208"/>
                </a:moveTo>
                <a:lnTo>
                  <a:pt x="0" y="116"/>
                </a:lnTo>
                <a:lnTo>
                  <a:pt x="584" y="116"/>
                </a:lnTo>
                <a:lnTo>
                  <a:pt x="584" y="0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Line 51">
            <a:extLst>
              <a:ext uri="{FF2B5EF4-FFF2-40B4-BE49-F238E27FC236}">
                <a16:creationId xmlns:a16="http://schemas.microsoft.com/office/drawing/2014/main" id="{A1B695D0-881E-48F0-B73E-FD1A4AC6B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33435" y="4066318"/>
            <a:ext cx="269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Line 48">
            <a:extLst>
              <a:ext uri="{FF2B5EF4-FFF2-40B4-BE49-F238E27FC236}">
                <a16:creationId xmlns:a16="http://schemas.microsoft.com/office/drawing/2014/main" id="{35F6DF11-31D1-4515-8E3F-91784D68E10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92035" y="2158143"/>
            <a:ext cx="0" cy="333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Freeform 7">
            <a:extLst>
              <a:ext uri="{FF2B5EF4-FFF2-40B4-BE49-F238E27FC236}">
                <a16:creationId xmlns:a16="http://schemas.microsoft.com/office/drawing/2014/main" id="{52362B85-5902-4343-8136-0E1518D315C7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8806435" y="5047393"/>
            <a:ext cx="336550" cy="457200"/>
          </a:xfrm>
          <a:custGeom>
            <a:avLst/>
            <a:gdLst>
              <a:gd name="T0" fmla="*/ 0 w 413"/>
              <a:gd name="T1" fmla="*/ 0 h 373"/>
              <a:gd name="T2" fmla="*/ 2147483647 w 413"/>
              <a:gd name="T3" fmla="*/ 0 h 373"/>
              <a:gd name="T4" fmla="*/ 2147483647 w 413"/>
              <a:gd name="T5" fmla="*/ 2147483647 h 373"/>
              <a:gd name="T6" fmla="*/ 0 60000 65536"/>
              <a:gd name="T7" fmla="*/ 0 60000 65536"/>
              <a:gd name="T8" fmla="*/ 0 60000 65536"/>
              <a:gd name="T9" fmla="*/ 0 w 413"/>
              <a:gd name="T10" fmla="*/ 0 h 373"/>
              <a:gd name="T11" fmla="*/ 413 w 413"/>
              <a:gd name="T12" fmla="*/ 373 h 3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3" h="373">
                <a:moveTo>
                  <a:pt x="0" y="0"/>
                </a:moveTo>
                <a:lnTo>
                  <a:pt x="412" y="0"/>
                </a:lnTo>
                <a:lnTo>
                  <a:pt x="412" y="372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36">
            <a:extLst>
              <a:ext uri="{FF2B5EF4-FFF2-40B4-BE49-F238E27FC236}">
                <a16:creationId xmlns:a16="http://schemas.microsoft.com/office/drawing/2014/main" id="{8877F344-DF76-4797-9276-9EF49011F6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0557" y="5107718"/>
            <a:ext cx="0" cy="336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Freeform 43">
            <a:extLst>
              <a:ext uri="{FF2B5EF4-FFF2-40B4-BE49-F238E27FC236}">
                <a16:creationId xmlns:a16="http://schemas.microsoft.com/office/drawing/2014/main" id="{3E8DFFEF-F1B3-4791-B8B5-6DF29EBB0C88}"/>
              </a:ext>
            </a:extLst>
          </p:cNvPr>
          <p:cNvSpPr>
            <a:spLocks/>
          </p:cNvSpPr>
          <p:nvPr/>
        </p:nvSpPr>
        <p:spPr bwMode="auto">
          <a:xfrm rot="10800000" flipH="1" flipV="1">
            <a:off x="6967037" y="5115638"/>
            <a:ext cx="887413" cy="315913"/>
          </a:xfrm>
          <a:custGeom>
            <a:avLst/>
            <a:gdLst>
              <a:gd name="T0" fmla="*/ 0 w 585"/>
              <a:gd name="T1" fmla="*/ 2147483647 h 209"/>
              <a:gd name="T2" fmla="*/ 0 w 585"/>
              <a:gd name="T3" fmla="*/ 2147483647 h 209"/>
              <a:gd name="T4" fmla="*/ 2147483647 w 585"/>
              <a:gd name="T5" fmla="*/ 2147483647 h 209"/>
              <a:gd name="T6" fmla="*/ 2147483647 w 585"/>
              <a:gd name="T7" fmla="*/ 0 h 209"/>
              <a:gd name="T8" fmla="*/ 0 60000 65536"/>
              <a:gd name="T9" fmla="*/ 0 60000 65536"/>
              <a:gd name="T10" fmla="*/ 0 60000 65536"/>
              <a:gd name="T11" fmla="*/ 0 60000 65536"/>
              <a:gd name="T12" fmla="*/ 0 w 585"/>
              <a:gd name="T13" fmla="*/ 0 h 209"/>
              <a:gd name="T14" fmla="*/ 585 w 585"/>
              <a:gd name="T15" fmla="*/ 209 h 2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85" h="209">
                <a:moveTo>
                  <a:pt x="0" y="208"/>
                </a:moveTo>
                <a:lnTo>
                  <a:pt x="0" y="116"/>
                </a:lnTo>
                <a:lnTo>
                  <a:pt x="584" y="116"/>
                </a:lnTo>
                <a:lnTo>
                  <a:pt x="584" y="0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AutoShape 47">
            <a:extLst>
              <a:ext uri="{FF2B5EF4-FFF2-40B4-BE49-F238E27FC236}">
                <a16:creationId xmlns:a16="http://schemas.microsoft.com/office/drawing/2014/main" id="{C6FAC84F-ACDE-4437-B2CB-B37542F6D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0472" y="3685706"/>
            <a:ext cx="976312" cy="661988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Touch Sensing</a:t>
            </a:r>
          </a:p>
          <a:p>
            <a:pPr marL="60325" indent="-60325" defTabSz="858838" eaLnBrk="0" hangingPunct="0">
              <a:buFont typeface="Arial" panose="020B0604020202020204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Proximity/3D</a:t>
            </a:r>
          </a:p>
          <a:p>
            <a:pPr marL="60325" indent="-60325" defTabSz="858838" eaLnBrk="0" hangingPunct="0">
              <a:buFont typeface="Arial" panose="020B0604020202020204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Buttons/Slider</a:t>
            </a:r>
          </a:p>
          <a:p>
            <a:pPr marL="60325" indent="-60325" defTabSz="858838" eaLnBrk="0" hangingPunct="0">
              <a:buFont typeface="Arial" panose="020B0604020202020204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Touch Screen</a:t>
            </a:r>
          </a:p>
        </p:txBody>
      </p:sp>
      <p:sp>
        <p:nvSpPr>
          <p:cNvPr id="64" name="Freeform 7">
            <a:extLst>
              <a:ext uri="{FF2B5EF4-FFF2-40B4-BE49-F238E27FC236}">
                <a16:creationId xmlns:a16="http://schemas.microsoft.com/office/drawing/2014/main" id="{31491040-FDBB-4DD7-B3E4-2E7E2C707FBF}"/>
              </a:ext>
            </a:extLst>
          </p:cNvPr>
          <p:cNvSpPr>
            <a:spLocks/>
          </p:cNvSpPr>
          <p:nvPr/>
        </p:nvSpPr>
        <p:spPr bwMode="auto">
          <a:xfrm rot="-5400000">
            <a:off x="6053409" y="4760116"/>
            <a:ext cx="392850" cy="1001710"/>
          </a:xfrm>
          <a:custGeom>
            <a:avLst/>
            <a:gdLst>
              <a:gd name="T0" fmla="*/ 0 w 413"/>
              <a:gd name="T1" fmla="*/ 0 h 373"/>
              <a:gd name="T2" fmla="*/ 2147483647 w 413"/>
              <a:gd name="T3" fmla="*/ 0 h 373"/>
              <a:gd name="T4" fmla="*/ 2147483647 w 413"/>
              <a:gd name="T5" fmla="*/ 2147483647 h 373"/>
              <a:gd name="T6" fmla="*/ 0 60000 65536"/>
              <a:gd name="T7" fmla="*/ 0 60000 65536"/>
              <a:gd name="T8" fmla="*/ 0 60000 65536"/>
              <a:gd name="T9" fmla="*/ 0 w 413"/>
              <a:gd name="T10" fmla="*/ 0 h 373"/>
              <a:gd name="T11" fmla="*/ 413 w 413"/>
              <a:gd name="T12" fmla="*/ 373 h 3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3" h="373">
                <a:moveTo>
                  <a:pt x="0" y="0"/>
                </a:moveTo>
                <a:lnTo>
                  <a:pt x="412" y="0"/>
                </a:lnTo>
                <a:lnTo>
                  <a:pt x="412" y="372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Freeform 7">
            <a:extLst>
              <a:ext uri="{FF2B5EF4-FFF2-40B4-BE49-F238E27FC236}">
                <a16:creationId xmlns:a16="http://schemas.microsoft.com/office/drawing/2014/main" id="{A309EBE7-774D-4971-93FE-C83A45BBAE10}"/>
              </a:ext>
            </a:extLst>
          </p:cNvPr>
          <p:cNvSpPr>
            <a:spLocks/>
          </p:cNvSpPr>
          <p:nvPr/>
        </p:nvSpPr>
        <p:spPr bwMode="auto">
          <a:xfrm rot="-5400000">
            <a:off x="5442128" y="4134614"/>
            <a:ext cx="541692" cy="2103871"/>
          </a:xfrm>
          <a:custGeom>
            <a:avLst/>
            <a:gdLst>
              <a:gd name="T0" fmla="*/ 0 w 413"/>
              <a:gd name="T1" fmla="*/ 0 h 373"/>
              <a:gd name="T2" fmla="*/ 2147483647 w 413"/>
              <a:gd name="T3" fmla="*/ 0 h 373"/>
              <a:gd name="T4" fmla="*/ 2147483647 w 413"/>
              <a:gd name="T5" fmla="*/ 2147483647 h 373"/>
              <a:gd name="T6" fmla="*/ 0 60000 65536"/>
              <a:gd name="T7" fmla="*/ 0 60000 65536"/>
              <a:gd name="T8" fmla="*/ 0 60000 65536"/>
              <a:gd name="T9" fmla="*/ 0 w 413"/>
              <a:gd name="T10" fmla="*/ 0 h 373"/>
              <a:gd name="T11" fmla="*/ 413 w 413"/>
              <a:gd name="T12" fmla="*/ 373 h 3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3" h="373">
                <a:moveTo>
                  <a:pt x="0" y="0"/>
                </a:moveTo>
                <a:lnTo>
                  <a:pt x="412" y="0"/>
                </a:lnTo>
                <a:lnTo>
                  <a:pt x="412" y="372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36">
            <a:extLst>
              <a:ext uri="{FF2B5EF4-FFF2-40B4-BE49-F238E27FC236}">
                <a16:creationId xmlns:a16="http://schemas.microsoft.com/office/drawing/2014/main" id="{973D4FA9-FEAE-44C0-BEF8-E018E10B33C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63221" y="4385548"/>
            <a:ext cx="1" cy="19035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Line 36">
            <a:extLst>
              <a:ext uri="{FF2B5EF4-FFF2-40B4-BE49-F238E27FC236}">
                <a16:creationId xmlns:a16="http://schemas.microsoft.com/office/drawing/2014/main" id="{CE4A03E2-D80B-4A75-B758-675F41D371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0210" y="4347306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AutoShape 8">
            <a:extLst>
              <a:ext uri="{FF2B5EF4-FFF2-40B4-BE49-F238E27FC236}">
                <a16:creationId xmlns:a16="http://schemas.microsoft.com/office/drawing/2014/main" id="{8EF3F3E4-CD08-438E-ACE4-8C43421A3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8941" y="5448668"/>
            <a:ext cx="1054100" cy="81445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 Optical</a:t>
            </a:r>
          </a:p>
          <a:p>
            <a:pPr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 Networking</a:t>
            </a:r>
            <a:endParaRPr lang="en-US" sz="900" b="1" baseline="30000">
              <a:solidFill>
                <a:schemeClr val="bg1"/>
              </a:solidFill>
            </a:endParaRPr>
          </a:p>
        </p:txBody>
      </p:sp>
      <p:sp>
        <p:nvSpPr>
          <p:cNvPr id="69" name="AutoShape 8">
            <a:extLst>
              <a:ext uri="{FF2B5EF4-FFF2-40B4-BE49-F238E27FC236}">
                <a16:creationId xmlns:a16="http://schemas.microsoft.com/office/drawing/2014/main" id="{1D07E248-A477-4512-B422-D94AF6FB4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4377" y="5457396"/>
            <a:ext cx="1054100" cy="80113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Storage</a:t>
            </a:r>
          </a:p>
          <a:p>
            <a:pPr defTabSz="858838" eaLnBrk="0" hangingPunct="0">
              <a:buFont typeface="Arial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 PCIe</a:t>
            </a:r>
            <a:r>
              <a:rPr lang="en-US" sz="900" b="1" baseline="30000">
                <a:solidFill>
                  <a:schemeClr val="bg1"/>
                </a:solidFill>
              </a:rPr>
              <a:t>® </a:t>
            </a:r>
            <a:r>
              <a:rPr lang="en-US" sz="900" b="1">
                <a:solidFill>
                  <a:schemeClr val="bg1"/>
                </a:solidFill>
              </a:rPr>
              <a:t>Switches</a:t>
            </a:r>
          </a:p>
          <a:p>
            <a:pPr defTabSz="858838" eaLnBrk="0" hangingPunct="0">
              <a:buFont typeface="Arial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 Adapters</a:t>
            </a:r>
          </a:p>
          <a:p>
            <a:pPr defTabSz="858838" eaLnBrk="0" hangingPunct="0">
              <a:buFont typeface="Arial" pitchFamily="34" charset="0"/>
              <a:buChar char="•"/>
              <a:defRPr/>
            </a:pPr>
            <a:r>
              <a:rPr lang="en-US" sz="900" b="1">
                <a:solidFill>
                  <a:schemeClr val="bg1"/>
                </a:solidFill>
              </a:rPr>
              <a:t> Controllers</a:t>
            </a:r>
          </a:p>
          <a:p>
            <a:pPr defTabSz="858838" eaLnBrk="0" hangingPunct="0">
              <a:buFont typeface="Arial" pitchFamily="34" charset="0"/>
              <a:buChar char="•"/>
              <a:defRPr/>
            </a:pPr>
            <a:endParaRPr lang="en-US" sz="900" b="1" baseline="30000">
              <a:solidFill>
                <a:schemeClr val="bg1"/>
              </a:solidFill>
            </a:endParaRPr>
          </a:p>
        </p:txBody>
      </p:sp>
      <p:sp>
        <p:nvSpPr>
          <p:cNvPr id="70" name="AutoShape 17">
            <a:extLst>
              <a:ext uri="{FF2B5EF4-FFF2-40B4-BE49-F238E27FC236}">
                <a16:creationId xmlns:a16="http://schemas.microsoft.com/office/drawing/2014/main" id="{7100511A-52DF-4B5A-8B86-FFAD839AA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1164" y="3232390"/>
            <a:ext cx="766762" cy="473075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Voice &amp; </a:t>
            </a:r>
          </a:p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Audio</a:t>
            </a:r>
          </a:p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Processing </a:t>
            </a:r>
          </a:p>
        </p:txBody>
      </p:sp>
      <p:sp>
        <p:nvSpPr>
          <p:cNvPr id="71" name="Line 46">
            <a:extLst>
              <a:ext uri="{FF2B5EF4-FFF2-40B4-BE49-F238E27FC236}">
                <a16:creationId xmlns:a16="http://schemas.microsoft.com/office/drawing/2014/main" id="{733A4731-DD36-4008-B96C-4D09ED141144}"/>
              </a:ext>
            </a:extLst>
          </p:cNvPr>
          <p:cNvSpPr>
            <a:spLocks noChangeShapeType="1"/>
          </p:cNvSpPr>
          <p:nvPr/>
        </p:nvSpPr>
        <p:spPr bwMode="auto">
          <a:xfrm>
            <a:off x="2750122" y="3461026"/>
            <a:ext cx="2667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AE1484BD-B58E-404F-9F2E-CFD44F8D21C4}"/>
              </a:ext>
            </a:extLst>
          </p:cNvPr>
          <p:cNvSpPr>
            <a:spLocks/>
          </p:cNvSpPr>
          <p:nvPr/>
        </p:nvSpPr>
        <p:spPr bwMode="auto">
          <a:xfrm rot="-5400000">
            <a:off x="4768818" y="3497481"/>
            <a:ext cx="666819" cy="3296926"/>
          </a:xfrm>
          <a:custGeom>
            <a:avLst/>
            <a:gdLst>
              <a:gd name="T0" fmla="*/ 0 w 413"/>
              <a:gd name="T1" fmla="*/ 0 h 373"/>
              <a:gd name="T2" fmla="*/ 2147483647 w 413"/>
              <a:gd name="T3" fmla="*/ 0 h 373"/>
              <a:gd name="T4" fmla="*/ 2147483647 w 413"/>
              <a:gd name="T5" fmla="*/ 2147483647 h 373"/>
              <a:gd name="T6" fmla="*/ 0 60000 65536"/>
              <a:gd name="T7" fmla="*/ 0 60000 65536"/>
              <a:gd name="T8" fmla="*/ 0 60000 65536"/>
              <a:gd name="T9" fmla="*/ 0 w 413"/>
              <a:gd name="T10" fmla="*/ 0 h 373"/>
              <a:gd name="T11" fmla="*/ 413 w 413"/>
              <a:gd name="T12" fmla="*/ 373 h 3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3" h="373">
                <a:moveTo>
                  <a:pt x="0" y="0"/>
                </a:moveTo>
                <a:lnTo>
                  <a:pt x="412" y="0"/>
                </a:lnTo>
                <a:lnTo>
                  <a:pt x="412" y="372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" name="Freeform 7">
            <a:extLst>
              <a:ext uri="{FF2B5EF4-FFF2-40B4-BE49-F238E27FC236}">
                <a16:creationId xmlns:a16="http://schemas.microsoft.com/office/drawing/2014/main" id="{36365AE7-CF20-420E-808F-F5B009C24995}"/>
              </a:ext>
            </a:extLst>
          </p:cNvPr>
          <p:cNvSpPr>
            <a:spLocks/>
          </p:cNvSpPr>
          <p:nvPr/>
        </p:nvSpPr>
        <p:spPr bwMode="auto">
          <a:xfrm rot="-5400000">
            <a:off x="4179228" y="2862985"/>
            <a:ext cx="740659" cy="4430705"/>
          </a:xfrm>
          <a:custGeom>
            <a:avLst/>
            <a:gdLst>
              <a:gd name="T0" fmla="*/ 0 w 413"/>
              <a:gd name="T1" fmla="*/ 0 h 373"/>
              <a:gd name="T2" fmla="*/ 2147483647 w 413"/>
              <a:gd name="T3" fmla="*/ 0 h 373"/>
              <a:gd name="T4" fmla="*/ 2147483647 w 413"/>
              <a:gd name="T5" fmla="*/ 2147483647 h 373"/>
              <a:gd name="T6" fmla="*/ 0 60000 65536"/>
              <a:gd name="T7" fmla="*/ 0 60000 65536"/>
              <a:gd name="T8" fmla="*/ 0 60000 65536"/>
              <a:gd name="T9" fmla="*/ 0 w 413"/>
              <a:gd name="T10" fmla="*/ 0 h 373"/>
              <a:gd name="T11" fmla="*/ 413 w 413"/>
              <a:gd name="T12" fmla="*/ 373 h 37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13" h="373">
                <a:moveTo>
                  <a:pt x="0" y="0"/>
                </a:moveTo>
                <a:lnTo>
                  <a:pt x="412" y="0"/>
                </a:lnTo>
                <a:lnTo>
                  <a:pt x="412" y="372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AutoShape 47">
            <a:extLst>
              <a:ext uri="{FF2B5EF4-FFF2-40B4-BE49-F238E27FC236}">
                <a16:creationId xmlns:a16="http://schemas.microsoft.com/office/drawing/2014/main" id="{FFA63965-E32E-44B8-B1FE-E76AF2967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4284" y="2001178"/>
            <a:ext cx="952500" cy="661988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</p:spPr>
        <p:txBody>
          <a:bodyPr wrap="none" lIns="87312" tIns="42862" rIns="87312" bIns="42862" anchor="ctr"/>
          <a:lstStyle/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Digital </a:t>
            </a:r>
          </a:p>
          <a:p>
            <a:pPr algn="ctr" defTabSz="858838" eaLnBrk="0" hangingPunct="0">
              <a:defRPr/>
            </a:pPr>
            <a:r>
              <a:rPr lang="en-US" sz="900" b="1">
                <a:solidFill>
                  <a:schemeClr val="bg1"/>
                </a:solidFill>
              </a:rPr>
              <a:t>Potentiometer</a:t>
            </a:r>
          </a:p>
        </p:txBody>
      </p:sp>
      <p:sp>
        <p:nvSpPr>
          <p:cNvPr id="75" name="Freeform 43">
            <a:extLst>
              <a:ext uri="{FF2B5EF4-FFF2-40B4-BE49-F238E27FC236}">
                <a16:creationId xmlns:a16="http://schemas.microsoft.com/office/drawing/2014/main" id="{E837C95F-481F-47FE-A3F8-5C2BA04A8E76}"/>
              </a:ext>
            </a:extLst>
          </p:cNvPr>
          <p:cNvSpPr>
            <a:spLocks/>
          </p:cNvSpPr>
          <p:nvPr/>
        </p:nvSpPr>
        <p:spPr bwMode="auto">
          <a:xfrm rot="10800000">
            <a:off x="8746106" y="2048608"/>
            <a:ext cx="475203" cy="432252"/>
          </a:xfrm>
          <a:custGeom>
            <a:avLst/>
            <a:gdLst>
              <a:gd name="T0" fmla="*/ 0 w 585"/>
              <a:gd name="T1" fmla="*/ 2147483647 h 209"/>
              <a:gd name="T2" fmla="*/ 0 w 585"/>
              <a:gd name="T3" fmla="*/ 2147483647 h 209"/>
              <a:gd name="T4" fmla="*/ 2147483647 w 585"/>
              <a:gd name="T5" fmla="*/ 2147483647 h 209"/>
              <a:gd name="T6" fmla="*/ 2147483647 w 585"/>
              <a:gd name="T7" fmla="*/ 0 h 209"/>
              <a:gd name="T8" fmla="*/ 0 60000 65536"/>
              <a:gd name="T9" fmla="*/ 0 60000 65536"/>
              <a:gd name="T10" fmla="*/ 0 60000 65536"/>
              <a:gd name="T11" fmla="*/ 0 60000 65536"/>
              <a:gd name="T12" fmla="*/ 0 w 585"/>
              <a:gd name="T13" fmla="*/ 0 h 209"/>
              <a:gd name="T14" fmla="*/ 585 w 585"/>
              <a:gd name="T15" fmla="*/ 209 h 209"/>
              <a:gd name="connsiteX0" fmla="*/ 0 w 14983"/>
              <a:gd name="connsiteY0" fmla="*/ 5680 h 5680"/>
              <a:gd name="connsiteX1" fmla="*/ 5000 w 14983"/>
              <a:gd name="connsiteY1" fmla="*/ 5550 h 5680"/>
              <a:gd name="connsiteX2" fmla="*/ 14983 w 14983"/>
              <a:gd name="connsiteY2" fmla="*/ 5550 h 5680"/>
              <a:gd name="connsiteX3" fmla="*/ 14983 w 14983"/>
              <a:gd name="connsiteY3" fmla="*/ 0 h 5680"/>
              <a:gd name="connsiteX0" fmla="*/ 0 w 9987"/>
              <a:gd name="connsiteY0" fmla="*/ 9801 h 9801"/>
              <a:gd name="connsiteX1" fmla="*/ 3324 w 9987"/>
              <a:gd name="connsiteY1" fmla="*/ 9771 h 9801"/>
              <a:gd name="connsiteX2" fmla="*/ 9987 w 9987"/>
              <a:gd name="connsiteY2" fmla="*/ 9771 h 9801"/>
              <a:gd name="connsiteX3" fmla="*/ 9987 w 9987"/>
              <a:gd name="connsiteY3" fmla="*/ 0 h 9801"/>
              <a:gd name="connsiteX0" fmla="*/ 0 w 12168"/>
              <a:gd name="connsiteY0" fmla="*/ 9949 h 9969"/>
              <a:gd name="connsiteX1" fmla="*/ 5496 w 12168"/>
              <a:gd name="connsiteY1" fmla="*/ 9969 h 9969"/>
              <a:gd name="connsiteX2" fmla="*/ 12168 w 12168"/>
              <a:gd name="connsiteY2" fmla="*/ 9969 h 9969"/>
              <a:gd name="connsiteX3" fmla="*/ 12168 w 12168"/>
              <a:gd name="connsiteY3" fmla="*/ 0 h 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68" h="9969">
                <a:moveTo>
                  <a:pt x="0" y="9949"/>
                </a:moveTo>
                <a:lnTo>
                  <a:pt x="5496" y="9969"/>
                </a:lnTo>
                <a:lnTo>
                  <a:pt x="12168" y="9969"/>
                </a:lnTo>
                <a:lnTo>
                  <a:pt x="12168" y="0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478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F9695-DFDC-4CDC-8CD7-1B086A488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Bit-fu 1st Dan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660CD14-4407-47F0-AE0F-40C2499E6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596305"/>
              </p:ext>
            </p:extLst>
          </p:nvPr>
        </p:nvGraphicFramePr>
        <p:xfrm>
          <a:off x="4422757" y="876299"/>
          <a:ext cx="3343310" cy="5105401"/>
        </p:xfrm>
        <a:graphic>
          <a:graphicData uri="http://schemas.openxmlformats.org/drawingml/2006/table">
            <a:tbl>
              <a:tblPr/>
              <a:tblGrid>
                <a:gridCol w="944670">
                  <a:extLst>
                    <a:ext uri="{9D8B030D-6E8A-4147-A177-3AD203B41FA5}">
                      <a16:colId xmlns:a16="http://schemas.microsoft.com/office/drawing/2014/main" val="1332937610"/>
                    </a:ext>
                  </a:extLst>
                </a:gridCol>
                <a:gridCol w="2398640">
                  <a:extLst>
                    <a:ext uri="{9D8B030D-6E8A-4147-A177-3AD203B41FA5}">
                      <a16:colId xmlns:a16="http://schemas.microsoft.com/office/drawing/2014/main" val="664799385"/>
                    </a:ext>
                  </a:extLst>
                </a:gridCol>
              </a:tblGrid>
              <a:tr h="254859"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Syntax</a:t>
                      </a:r>
                    </a:p>
                  </a:txBody>
                  <a:tcPr marL="8221" marR="8221" marT="82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Operation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8310875"/>
                  </a:ext>
                </a:extLst>
              </a:tr>
              <a:tr h="25485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+ B</a:t>
                      </a:r>
                    </a:p>
                  </a:txBody>
                  <a:tcPr marL="8221" marR="8221" marT="82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 A and B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0190835"/>
                  </a:ext>
                </a:extLst>
              </a:tr>
              <a:tr h="25485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- B</a:t>
                      </a:r>
                    </a:p>
                  </a:txBody>
                  <a:tcPr marL="8221" marR="8221" marT="82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Substract B from A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412356"/>
                  </a:ext>
                </a:extLst>
              </a:tr>
              <a:tr h="25485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/ B</a:t>
                      </a:r>
                    </a:p>
                  </a:txBody>
                  <a:tcPr marL="8221" marR="8221" marT="82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Divide A by B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531013"/>
                  </a:ext>
                </a:extLst>
              </a:tr>
              <a:tr h="25485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* B</a:t>
                      </a:r>
                    </a:p>
                  </a:txBody>
                  <a:tcPr marL="8221" marR="8221" marT="82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Multiply A with B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2462986"/>
                  </a:ext>
                </a:extLst>
              </a:tr>
              <a:tr h="25485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~A</a:t>
                      </a:r>
                    </a:p>
                  </a:txBody>
                  <a:tcPr marL="8221" marR="8221" marT="82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Bitwise NOT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445172"/>
                  </a:ext>
                </a:extLst>
              </a:tr>
              <a:tr h="25485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&amp; B</a:t>
                      </a:r>
                    </a:p>
                  </a:txBody>
                  <a:tcPr marL="8221" marR="8221" marT="82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Bitwise AND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6764135"/>
                  </a:ext>
                </a:extLst>
              </a:tr>
              <a:tr h="25485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| B</a:t>
                      </a:r>
                    </a:p>
                  </a:txBody>
                  <a:tcPr marL="8221" marR="8221" marT="82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Bitwise OR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7594686"/>
                  </a:ext>
                </a:extLst>
              </a:tr>
              <a:tr h="25485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^ B</a:t>
                      </a:r>
                    </a:p>
                  </a:txBody>
                  <a:tcPr marL="8221" marR="8221" marT="82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Bitwise XOR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5031996"/>
                  </a:ext>
                </a:extLst>
              </a:tr>
              <a:tr h="25485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&gt;&gt; n</a:t>
                      </a:r>
                    </a:p>
                  </a:txBody>
                  <a:tcPr marL="8221" marR="8221" marT="82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Right shift A bitwise n bits 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039264"/>
                  </a:ext>
                </a:extLst>
              </a:tr>
              <a:tr h="25485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&lt;&lt; n</a:t>
                      </a:r>
                    </a:p>
                  </a:txBody>
                  <a:tcPr marL="8221" marR="8221" marT="82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Left shift A bitwise n bits 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0074292"/>
                  </a:ext>
                </a:extLst>
              </a:tr>
              <a:tr h="25485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|| B</a:t>
                      </a:r>
                    </a:p>
                  </a:txBody>
                  <a:tcPr marL="8221" marR="8221" marT="82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Logical OR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8887024"/>
                  </a:ext>
                </a:extLst>
              </a:tr>
              <a:tr h="25485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&amp;&amp; B</a:t>
                      </a:r>
                    </a:p>
                  </a:txBody>
                  <a:tcPr marL="8221" marR="8221" marT="82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Logical AND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240912"/>
                  </a:ext>
                </a:extLst>
              </a:tr>
              <a:tr h="25485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!A</a:t>
                      </a:r>
                    </a:p>
                  </a:txBody>
                  <a:tcPr marL="8221" marR="8221" marT="82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Logical NOT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8472440"/>
                  </a:ext>
                </a:extLst>
              </a:tr>
              <a:tr h="25485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== B</a:t>
                      </a:r>
                    </a:p>
                  </a:txBody>
                  <a:tcPr marL="8221" marR="8221" marT="82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nb-NO" sz="1600" b="0" i="0" u="none" strike="noStrike">
                          <a:solidFill>
                            <a:srgbClr val="25283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Equal to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622851"/>
                  </a:ext>
                </a:extLst>
              </a:tr>
              <a:tr h="25485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&gt; B</a:t>
                      </a:r>
                    </a:p>
                  </a:txBody>
                  <a:tcPr marL="8221" marR="8221" marT="82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nb-NO" sz="1600" b="0" i="0" u="none" strike="noStrike">
                          <a:solidFill>
                            <a:srgbClr val="25283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Greater than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66392"/>
                  </a:ext>
                </a:extLst>
              </a:tr>
              <a:tr h="25485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&lt; B</a:t>
                      </a:r>
                    </a:p>
                  </a:txBody>
                  <a:tcPr marL="8221" marR="8221" marT="82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nb-NO" sz="1600" b="0" i="0" u="none" strike="noStrike">
                          <a:solidFill>
                            <a:srgbClr val="25283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Less than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962611"/>
                  </a:ext>
                </a:extLst>
              </a:tr>
              <a:tr h="25485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!= B</a:t>
                      </a:r>
                    </a:p>
                  </a:txBody>
                  <a:tcPr marL="8221" marR="8221" marT="82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nb-NO" sz="1600" b="0" i="0" u="none" strike="noStrike">
                          <a:solidFill>
                            <a:srgbClr val="25283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equal to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4160088"/>
                  </a:ext>
                </a:extLst>
              </a:tr>
              <a:tr h="254859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&gt;= B</a:t>
                      </a:r>
                    </a:p>
                  </a:txBody>
                  <a:tcPr marL="8221" marR="8221" marT="82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25283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Greater than or equal to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8299914"/>
                  </a:ext>
                </a:extLst>
              </a:tr>
              <a:tr h="263080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&lt;= B</a:t>
                      </a:r>
                    </a:p>
                  </a:txBody>
                  <a:tcPr marL="8221" marR="8221" marT="822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>
                          <a:solidFill>
                            <a:srgbClr val="25283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Less than or equal to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1622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03889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F19D9-B26C-4A4B-913F-35ABDCAB1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09" y="96296"/>
            <a:ext cx="11400661" cy="77724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Pause? – 10 min?</a:t>
            </a:r>
          </a:p>
        </p:txBody>
      </p:sp>
      <p:pic>
        <p:nvPicPr>
          <p:cNvPr id="5" name="Content Placeholder 4" descr="A hand holding a card&#10;&#10;Description automatically generated with low confidence">
            <a:extLst>
              <a:ext uri="{FF2B5EF4-FFF2-40B4-BE49-F238E27FC236}">
                <a16:creationId xmlns:a16="http://schemas.microsoft.com/office/drawing/2014/main" id="{DFC2722B-2DA0-4A77-9AE4-0A81A7F471A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15861" r="1" b="13365"/>
          <a:stretch/>
        </p:blipFill>
        <p:spPr>
          <a:xfrm>
            <a:off x="354778" y="923073"/>
            <a:ext cx="11400660" cy="5385963"/>
          </a:xfrm>
          <a:noFill/>
        </p:spPr>
      </p:pic>
    </p:spTree>
    <p:extLst>
      <p:ext uri="{BB962C8B-B14F-4D97-AF65-F5344CB8AC3E}">
        <p14:creationId xmlns:p14="http://schemas.microsoft.com/office/powerpoint/2010/main" val="33169226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B0F64-A57C-4D8D-9277-1EF75D3BA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1AC0A-4DB0-4EEC-A03F-C7873D8F0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2" y="1371600"/>
            <a:ext cx="8839200" cy="5105400"/>
          </a:xfrm>
        </p:spPr>
        <p:txBody>
          <a:bodyPr/>
          <a:lstStyle/>
          <a:p>
            <a:r>
              <a:rPr lang="nb-NO" b="0"/>
              <a:t>Special location in RAM</a:t>
            </a:r>
          </a:p>
          <a:p>
            <a:r>
              <a:rPr lang="nb-NO" b="0"/>
              <a:t>Full of bits linked to module functions</a:t>
            </a:r>
          </a:p>
          <a:p>
            <a:r>
              <a:rPr lang="nb-NO" b="0"/>
              <a:t>Explained in data sheet and manual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52BD03-E52A-4143-AD14-0F47C929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328" y="3429001"/>
            <a:ext cx="7478169" cy="22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413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12E18-09BD-4F22-9323-726C099C5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Registers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81E1F8-F3CD-41CC-98BF-1E8E7D0CF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888" y="1039091"/>
            <a:ext cx="7249048" cy="533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101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859D3-F4F7-4C0C-A6F0-0C7111C9B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CE730-EC33-46AC-8129-ECA1A2615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2" y="1046840"/>
            <a:ext cx="9067800" cy="5105400"/>
          </a:xfrm>
        </p:spPr>
        <p:txBody>
          <a:bodyPr/>
          <a:lstStyle/>
          <a:p>
            <a:r>
              <a:rPr lang="nb-NO"/>
              <a:t>Header file contains definitions and names</a:t>
            </a:r>
          </a:p>
          <a:p>
            <a:pPr lvl="1"/>
            <a:r>
              <a:rPr lang="nb-NO"/>
              <a:t>#include &lt;avr/io.h&gt;</a:t>
            </a:r>
          </a:p>
          <a:p>
            <a:endParaRPr lang="nb-N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7B9A79-05B3-4EB8-A779-089888596F1C}"/>
              </a:ext>
            </a:extLst>
          </p:cNvPr>
          <p:cNvSpPr txBox="1"/>
          <p:nvPr/>
        </p:nvSpPr>
        <p:spPr>
          <a:xfrm>
            <a:off x="3046412" y="2266040"/>
            <a:ext cx="58293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>
                <a:solidFill>
                  <a:srgbClr val="008000"/>
                </a:solidFill>
                <a:latin typeface="Consolas" panose="020B0609020204030204" pitchFamily="49" charset="0"/>
              </a:rPr>
              <a:t>/* I/O Ports */</a:t>
            </a:r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nb-NO" sz="1400">
                <a:solidFill>
                  <a:srgbClr val="0000FF"/>
                </a:solidFill>
                <a:latin typeface="Consolas" panose="020B0609020204030204" pitchFamily="49" charset="0"/>
              </a:rPr>
              <a:t>typedef</a:t>
            </a:r>
            <a:r>
              <a:rPr lang="nb-NO" sz="140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nb-NO" sz="1400">
                <a:solidFill>
                  <a:srgbClr val="0000FF"/>
                </a:solidFill>
                <a:latin typeface="Consolas" panose="020B0609020204030204" pitchFamily="49" charset="0"/>
              </a:rPr>
              <a:t>struct</a:t>
            </a:r>
            <a:r>
              <a:rPr lang="nb-NO" sz="1400">
                <a:solidFill>
                  <a:srgbClr val="000000"/>
                </a:solidFill>
                <a:latin typeface="Consolas" panose="020B0609020204030204" pitchFamily="49" charset="0"/>
              </a:rPr>
              <a:t> PORT_struct</a:t>
            </a:r>
          </a:p>
          <a:p>
            <a:r>
              <a:rPr lang="nb-NO" sz="140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nb-NO" sz="1400">
                <a:solidFill>
                  <a:srgbClr val="000000"/>
                </a:solidFill>
                <a:latin typeface="Consolas" panose="020B0609020204030204" pitchFamily="49" charset="0"/>
              </a:rPr>
              <a:t>    register8_t DIR; </a:t>
            </a:r>
            <a:r>
              <a:rPr lang="nb-NO" sz="1400">
                <a:solidFill>
                  <a:srgbClr val="008000"/>
                </a:solidFill>
                <a:latin typeface="Consolas" panose="020B0609020204030204" pitchFamily="49" charset="0"/>
              </a:rPr>
              <a:t>/* Data Direction */</a:t>
            </a:r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nb-NO" sz="1400">
                <a:solidFill>
                  <a:srgbClr val="000000"/>
                </a:solidFill>
                <a:latin typeface="Consolas" panose="020B0609020204030204" pitchFamily="49" charset="0"/>
              </a:rPr>
              <a:t>    register8_t DIRSET; </a:t>
            </a:r>
            <a:r>
              <a:rPr lang="nb-NO" sz="1400">
                <a:solidFill>
                  <a:srgbClr val="008000"/>
                </a:solidFill>
                <a:latin typeface="Consolas" panose="020B0609020204030204" pitchFamily="49" charset="0"/>
              </a:rPr>
              <a:t>/* Data Direction Set */</a:t>
            </a:r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nb-NO" sz="1400">
                <a:solidFill>
                  <a:srgbClr val="000000"/>
                </a:solidFill>
                <a:latin typeface="Consolas" panose="020B0609020204030204" pitchFamily="49" charset="0"/>
              </a:rPr>
              <a:t>    register8_t DIRCLR; </a:t>
            </a:r>
            <a:r>
              <a:rPr lang="nb-NO" sz="1400">
                <a:solidFill>
                  <a:srgbClr val="008000"/>
                </a:solidFill>
                <a:latin typeface="Consolas" panose="020B0609020204030204" pitchFamily="49" charset="0"/>
              </a:rPr>
              <a:t>/* Data Direction Clear */</a:t>
            </a:r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nb-NO" sz="1400">
                <a:solidFill>
                  <a:srgbClr val="000000"/>
                </a:solidFill>
                <a:latin typeface="Consolas" panose="020B0609020204030204" pitchFamily="49" charset="0"/>
              </a:rPr>
              <a:t>    register8_t DIRTGL; </a:t>
            </a:r>
            <a:r>
              <a:rPr lang="nb-NO" sz="1400">
                <a:solidFill>
                  <a:srgbClr val="008000"/>
                </a:solidFill>
                <a:latin typeface="Consolas" panose="020B0609020204030204" pitchFamily="49" charset="0"/>
              </a:rPr>
              <a:t>/* Data Direction Toggle */</a:t>
            </a:r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nb-NO" sz="1400">
                <a:solidFill>
                  <a:srgbClr val="000000"/>
                </a:solidFill>
                <a:latin typeface="Consolas" panose="020B0609020204030204" pitchFamily="49" charset="0"/>
              </a:rPr>
              <a:t>    register8_t OUT; </a:t>
            </a:r>
            <a:r>
              <a:rPr lang="nb-NO" sz="1400">
                <a:solidFill>
                  <a:srgbClr val="008000"/>
                </a:solidFill>
                <a:latin typeface="Consolas" panose="020B0609020204030204" pitchFamily="49" charset="0"/>
              </a:rPr>
              <a:t>/* Output Value */</a:t>
            </a:r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nb-NO" sz="1400">
                <a:solidFill>
                  <a:srgbClr val="000000"/>
                </a:solidFill>
                <a:latin typeface="Consolas" panose="020B0609020204030204" pitchFamily="49" charset="0"/>
              </a:rPr>
              <a:t>    register8_t OUTSET; </a:t>
            </a:r>
            <a:r>
              <a:rPr lang="nb-NO" sz="1400">
                <a:solidFill>
                  <a:srgbClr val="008000"/>
                </a:solidFill>
                <a:latin typeface="Consolas" panose="020B0609020204030204" pitchFamily="49" charset="0"/>
              </a:rPr>
              <a:t>/* Output Value Set */</a:t>
            </a:r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nb-NO" sz="1400">
                <a:solidFill>
                  <a:srgbClr val="000000"/>
                </a:solidFill>
                <a:latin typeface="Consolas" panose="020B0609020204030204" pitchFamily="49" charset="0"/>
              </a:rPr>
              <a:t>    register8_t OUTCLR; </a:t>
            </a:r>
            <a:r>
              <a:rPr lang="nb-NO" sz="1400">
                <a:solidFill>
                  <a:srgbClr val="008000"/>
                </a:solidFill>
                <a:latin typeface="Consolas" panose="020B0609020204030204" pitchFamily="49" charset="0"/>
              </a:rPr>
              <a:t>/* Output Value Clear */</a:t>
            </a:r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nb-NO" sz="1400">
                <a:solidFill>
                  <a:srgbClr val="000000"/>
                </a:solidFill>
                <a:latin typeface="Consolas" panose="020B0609020204030204" pitchFamily="49" charset="0"/>
              </a:rPr>
              <a:t>    register8_t OUTTGL; </a:t>
            </a:r>
            <a:r>
              <a:rPr lang="nb-NO" sz="1400">
                <a:solidFill>
                  <a:srgbClr val="008000"/>
                </a:solidFill>
                <a:latin typeface="Consolas" panose="020B0609020204030204" pitchFamily="49" charset="0"/>
              </a:rPr>
              <a:t>/* Output Value Toggle */</a:t>
            </a:r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nb-NO" sz="1400">
                <a:solidFill>
                  <a:srgbClr val="000000"/>
                </a:solidFill>
                <a:latin typeface="Consolas" panose="020B0609020204030204" pitchFamily="49" charset="0"/>
              </a:rPr>
              <a:t>    register8_t IN; </a:t>
            </a:r>
            <a:r>
              <a:rPr lang="nb-NO" sz="1400">
                <a:solidFill>
                  <a:srgbClr val="008000"/>
                </a:solidFill>
                <a:latin typeface="Consolas" panose="020B0609020204030204" pitchFamily="49" charset="0"/>
              </a:rPr>
              <a:t>/* Input Value */</a:t>
            </a:r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nb-NO" sz="1400">
                <a:solidFill>
                  <a:srgbClr val="000000"/>
                </a:solidFill>
                <a:latin typeface="Consolas" panose="020B0609020204030204" pitchFamily="49" charset="0"/>
              </a:rPr>
              <a:t>    register8_t INTFLAGS; </a:t>
            </a:r>
            <a:r>
              <a:rPr lang="nb-NO" sz="1400">
                <a:solidFill>
                  <a:srgbClr val="008000"/>
                </a:solidFill>
                <a:latin typeface="Consolas" panose="020B0609020204030204" pitchFamily="49" charset="0"/>
              </a:rPr>
              <a:t>/* Interrupt Flags */</a:t>
            </a:r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nb-NO" sz="1400">
                <a:solidFill>
                  <a:srgbClr val="000000"/>
                </a:solidFill>
                <a:latin typeface="Consolas" panose="020B0609020204030204" pitchFamily="49" charset="0"/>
              </a:rPr>
              <a:t>    register8_t PORTCTRL; </a:t>
            </a:r>
            <a:r>
              <a:rPr lang="nb-NO" sz="1400">
                <a:solidFill>
                  <a:srgbClr val="008000"/>
                </a:solidFill>
                <a:latin typeface="Consolas" panose="020B0609020204030204" pitchFamily="49" charset="0"/>
              </a:rPr>
              <a:t>/* Port Control */</a:t>
            </a:r>
          </a:p>
          <a:p>
            <a:r>
              <a:rPr lang="nb-NO" sz="1400">
                <a:latin typeface="Consolas" panose="020B0609020204030204" pitchFamily="49" charset="0"/>
              </a:rPr>
              <a:t>    ...</a:t>
            </a:r>
          </a:p>
          <a:p>
            <a:r>
              <a:rPr lang="nb-NO" sz="1400">
                <a:latin typeface="Consolas" panose="020B0609020204030204" pitchFamily="49" charset="0"/>
              </a:rPr>
              <a:t>} PORT_t;</a:t>
            </a:r>
          </a:p>
          <a:p>
            <a:endParaRPr lang="nb-NO" sz="1400">
              <a:latin typeface="Consolas" panose="020B0609020204030204" pitchFamily="49" charset="0"/>
            </a:endParaRPr>
          </a:p>
          <a:p>
            <a:r>
              <a:rPr lang="nb-NO" sz="1400">
                <a:solidFill>
                  <a:srgbClr val="0000FF"/>
                </a:solidFill>
                <a:latin typeface="Consolas" panose="020B0609020204030204" pitchFamily="49" charset="0"/>
              </a:rPr>
              <a:t>#define PORTA (</a:t>
            </a:r>
            <a:r>
              <a:rPr lang="nb-NO" sz="140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nb-NO" sz="1400">
                <a:solidFill>
                  <a:srgbClr val="0000FF"/>
                </a:solidFill>
                <a:latin typeface="Consolas" panose="020B0609020204030204" pitchFamily="49" charset="0"/>
              </a:rPr>
              <a:t>(PORT_t </a:t>
            </a:r>
            <a:r>
              <a:rPr lang="nb-NO" sz="1400">
                <a:solidFill>
                  <a:srgbClr val="000000"/>
                </a:solidFill>
                <a:latin typeface="Consolas" panose="020B0609020204030204" pitchFamily="49" charset="0"/>
              </a:rPr>
              <a:t>*</a:t>
            </a:r>
            <a:r>
              <a:rPr lang="nb-NO" sz="1400">
                <a:solidFill>
                  <a:srgbClr val="0000FF"/>
                </a:solidFill>
                <a:latin typeface="Consolas" panose="020B0609020204030204" pitchFamily="49" charset="0"/>
              </a:rPr>
              <a:t>) </a:t>
            </a:r>
            <a:r>
              <a:rPr lang="nb-NO" sz="1400">
                <a:solidFill>
                  <a:srgbClr val="09885A"/>
                </a:solidFill>
                <a:latin typeface="Consolas" panose="020B0609020204030204" pitchFamily="49" charset="0"/>
              </a:rPr>
              <a:t>0x0400</a:t>
            </a:r>
            <a:r>
              <a:rPr lang="nb-NO" sz="1400">
                <a:solidFill>
                  <a:srgbClr val="0000FF"/>
                </a:solidFill>
                <a:latin typeface="Consolas" panose="020B0609020204030204" pitchFamily="49" charset="0"/>
              </a:rPr>
              <a:t>) </a:t>
            </a:r>
            <a:r>
              <a:rPr lang="nb-NO" sz="1400">
                <a:solidFill>
                  <a:srgbClr val="008000"/>
                </a:solidFill>
                <a:latin typeface="Consolas" panose="020B0609020204030204" pitchFamily="49" charset="0"/>
              </a:rPr>
              <a:t>/* I/O Ports */</a:t>
            </a:r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6025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DD71-DF56-4756-8B2F-70A7DD7D9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Registers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639C92-E991-4459-9F69-3CDF9001E399}"/>
              </a:ext>
            </a:extLst>
          </p:cNvPr>
          <p:cNvSpPr/>
          <p:nvPr/>
        </p:nvSpPr>
        <p:spPr>
          <a:xfrm>
            <a:off x="2398712" y="3931295"/>
            <a:ext cx="7391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PORTA.DIR = </a:t>
            </a:r>
            <a:r>
              <a:rPr lang="en-US" sz="1400">
                <a:solidFill>
                  <a:srgbClr val="09885A"/>
                </a:solidFill>
                <a:latin typeface="Consolas" panose="020B0609020204030204" pitchFamily="49" charset="0"/>
              </a:rPr>
              <a:t>0xff</a:t>
            </a: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400">
                <a:solidFill>
                  <a:srgbClr val="008000"/>
                </a:solidFill>
                <a:latin typeface="Consolas" panose="020B0609020204030204" pitchFamily="49" charset="0"/>
              </a:rPr>
              <a:t>// Set all PORTA pins as output</a:t>
            </a:r>
            <a:endParaRPr lang="en-US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en-US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PORTA.OUT = </a:t>
            </a:r>
            <a:r>
              <a:rPr lang="en-US" sz="1400">
                <a:solidFill>
                  <a:srgbClr val="09885A"/>
                </a:solidFill>
                <a:latin typeface="Consolas" panose="020B0609020204030204" pitchFamily="49" charset="0"/>
              </a:rPr>
              <a:t>0</a:t>
            </a: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400">
                <a:solidFill>
                  <a:srgbClr val="008000"/>
                </a:solidFill>
                <a:latin typeface="Consolas" panose="020B0609020204030204" pitchFamily="49" charset="0"/>
              </a:rPr>
              <a:t>// Set all PORTA pins low</a:t>
            </a:r>
            <a:endParaRPr lang="en-US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PORTA.OUT = </a:t>
            </a:r>
            <a:r>
              <a:rPr lang="en-US" sz="1400">
                <a:solidFill>
                  <a:srgbClr val="09885A"/>
                </a:solidFill>
                <a:latin typeface="Consolas" panose="020B0609020204030204" pitchFamily="49" charset="0"/>
              </a:rPr>
              <a:t>12</a:t>
            </a: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; </a:t>
            </a:r>
            <a:r>
              <a:rPr lang="en-US" sz="1400">
                <a:solidFill>
                  <a:srgbClr val="008000"/>
                </a:solidFill>
                <a:latin typeface="Consolas" panose="020B0609020204030204" pitchFamily="49" charset="0"/>
              </a:rPr>
              <a:t>// You can do this, but only if you want to annoy people</a:t>
            </a:r>
          </a:p>
          <a:p>
            <a:r>
              <a:rPr lang="en-US" sz="1400">
                <a:solidFill>
                  <a:srgbClr val="008000"/>
                </a:solidFill>
                <a:latin typeface="Consolas" panose="020B0609020204030204" pitchFamily="49" charset="0"/>
              </a:rPr>
              <a:t>                // Better to do it like this:</a:t>
            </a:r>
            <a:b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PORTA.OUT = (</a:t>
            </a:r>
            <a:r>
              <a:rPr lang="en-US" sz="140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1400">
                <a:solidFill>
                  <a:srgbClr val="0000FF"/>
                </a:solidFill>
                <a:latin typeface="Consolas" panose="020B0609020204030204" pitchFamily="49" charset="0"/>
              </a:rPr>
              <a:t>PIN3_bp</a:t>
            </a: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) | (</a:t>
            </a:r>
            <a:r>
              <a:rPr lang="en-US" sz="140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1400">
                <a:solidFill>
                  <a:srgbClr val="0000FF"/>
                </a:solidFill>
                <a:latin typeface="Consolas" panose="020B0609020204030204" pitchFamily="49" charset="0"/>
              </a:rPr>
              <a:t>PIN2_bp</a:t>
            </a: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); </a:t>
            </a:r>
            <a:r>
              <a:rPr lang="en-US" sz="1400">
                <a:solidFill>
                  <a:srgbClr val="008000"/>
                </a:solidFill>
                <a:latin typeface="Consolas" panose="020B0609020204030204" pitchFamily="49" charset="0"/>
              </a:rPr>
              <a:t>// Set pins PA2 and PA3 high</a:t>
            </a:r>
            <a:endParaRPr lang="en-US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PORTA.PIN1CTRL = (</a:t>
            </a:r>
            <a:r>
              <a:rPr lang="en-US" sz="140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1400" err="1">
                <a:solidFill>
                  <a:srgbClr val="0000FF"/>
                </a:solidFill>
                <a:latin typeface="Consolas" panose="020B0609020204030204" pitchFamily="49" charset="0"/>
              </a:rPr>
              <a:t>PORT_INVEN_bp</a:t>
            </a:r>
            <a:r>
              <a:rPr lang="en-US" sz="1400">
                <a:solidFill>
                  <a:srgbClr val="000000"/>
                </a:solidFill>
                <a:latin typeface="Consolas" panose="020B0609020204030204" pitchFamily="49" charset="0"/>
              </a:rPr>
              <a:t>); </a:t>
            </a:r>
            <a:r>
              <a:rPr lang="en-US" sz="1400">
                <a:solidFill>
                  <a:srgbClr val="008000"/>
                </a:solidFill>
                <a:latin typeface="Consolas" panose="020B0609020204030204" pitchFamily="49" charset="0"/>
              </a:rPr>
              <a:t>// Invert pin functionality of PA1</a:t>
            </a:r>
            <a:endParaRPr lang="en-US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br>
              <a:rPr lang="nb-NO" sz="1400">
                <a:solidFill>
                  <a:srgbClr val="000000"/>
                </a:solidFill>
                <a:latin typeface="Consolas" panose="020B0609020204030204" pitchFamily="49" charset="0"/>
              </a:rPr>
            </a:br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D6A874-1417-4213-B9A3-79AF3CE38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090" y="1063870"/>
            <a:ext cx="8916644" cy="28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273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43036-7CEF-42F0-92F3-BE5024903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2F199-7E89-47CF-93FF-8B044B6F3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812" y="1039091"/>
            <a:ext cx="10081358" cy="5412311"/>
          </a:xfrm>
        </p:spPr>
        <p:txBody>
          <a:bodyPr/>
          <a:lstStyle/>
          <a:p>
            <a:r>
              <a:rPr lang="nb-NO"/>
              <a:t>Think bit positions, not values</a:t>
            </a:r>
          </a:p>
          <a:p>
            <a:pPr lvl="1"/>
            <a:r>
              <a:rPr lang="nb-NO"/>
              <a:t>You configure bits, not writing a number</a:t>
            </a:r>
          </a:p>
          <a:p>
            <a:pPr marL="457200" lvl="1" indent="0">
              <a:buNone/>
            </a:pPr>
            <a:endParaRPr lang="nb-NO"/>
          </a:p>
          <a:p>
            <a:r>
              <a:rPr lang="nb-NO"/>
              <a:t>Bad examples: </a:t>
            </a:r>
          </a:p>
          <a:p>
            <a:endParaRPr lang="nb-NO"/>
          </a:p>
          <a:p>
            <a:endParaRPr lang="nb-NO"/>
          </a:p>
          <a:p>
            <a:r>
              <a:rPr lang="nb-NO"/>
              <a:t>Good examples:</a:t>
            </a:r>
          </a:p>
          <a:p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5C7250-06EA-4062-80A8-4EA2CEAB474D}"/>
              </a:ext>
            </a:extLst>
          </p:cNvPr>
          <p:cNvSpPr/>
          <p:nvPr/>
        </p:nvSpPr>
        <p:spPr>
          <a:xfrm>
            <a:off x="1674812" y="3160470"/>
            <a:ext cx="8839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PORTA.OUT = </a:t>
            </a:r>
            <a:r>
              <a:rPr lang="en-US" sz="2800">
                <a:solidFill>
                  <a:srgbClr val="09885A"/>
                </a:solidFill>
                <a:latin typeface="Consolas" panose="020B0609020204030204" pitchFamily="49" charset="0"/>
              </a:rPr>
              <a:t>8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PORTA.OUT = </a:t>
            </a:r>
            <a:r>
              <a:rPr lang="en-US" sz="2800">
                <a:solidFill>
                  <a:srgbClr val="09885A"/>
                </a:solidFill>
                <a:latin typeface="Consolas" panose="020B0609020204030204" pitchFamily="49" charset="0"/>
              </a:rPr>
              <a:t>0b00001000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4"/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EDBAF1-D9C1-46BD-9BA5-789BC76DF3A0}"/>
              </a:ext>
            </a:extLst>
          </p:cNvPr>
          <p:cNvSpPr/>
          <p:nvPr/>
        </p:nvSpPr>
        <p:spPr>
          <a:xfrm>
            <a:off x="1674812" y="4795762"/>
            <a:ext cx="883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PORTA.OUT = (</a:t>
            </a:r>
            <a:r>
              <a:rPr lang="en-US" sz="280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2800">
                <a:solidFill>
                  <a:srgbClr val="0000FF"/>
                </a:solidFill>
                <a:latin typeface="Consolas" panose="020B0609020204030204" pitchFamily="49" charset="0"/>
              </a:rPr>
              <a:t>3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PORTA.OUT = (</a:t>
            </a:r>
            <a:r>
              <a:rPr lang="en-US" sz="280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2800">
                <a:solidFill>
                  <a:srgbClr val="0000FF"/>
                </a:solidFill>
                <a:latin typeface="Consolas" panose="020B0609020204030204" pitchFamily="49" charset="0"/>
              </a:rPr>
              <a:t>PIN3_bp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420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58D4A-5017-4225-9CBF-502B471E8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Registers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4FC00173-56A4-4596-9881-E6892F6318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05014" y="2281238"/>
          <a:ext cx="8178796" cy="3286125"/>
        </p:xfrm>
        <a:graphic>
          <a:graphicData uri="http://schemas.openxmlformats.org/drawingml/2006/table">
            <a:tbl>
              <a:tblPr/>
              <a:tblGrid>
                <a:gridCol w="2170857">
                  <a:extLst>
                    <a:ext uri="{9D8B030D-6E8A-4147-A177-3AD203B41FA5}">
                      <a16:colId xmlns:a16="http://schemas.microsoft.com/office/drawing/2014/main" val="2964096071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60207684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4141858291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09856223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918041431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1046951059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304502863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077836203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1829897222"/>
                    </a:ext>
                  </a:extLst>
                </a:gridCol>
                <a:gridCol w="1133035">
                  <a:extLst>
                    <a:ext uri="{9D8B030D-6E8A-4147-A177-3AD203B41FA5}">
                      <a16:colId xmlns:a16="http://schemas.microsoft.com/office/drawing/2014/main" val="3345570757"/>
                    </a:ext>
                  </a:extLst>
                </a:gridCol>
              </a:tblGrid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Normal write to register: (A = 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55785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49310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0xE0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386192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006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1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1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58429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endParaRPr lang="nb-NO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018151"/>
                  </a:ext>
                </a:extLst>
              </a:tr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Set bit(s) in register: (A |= B), long form: (A = A | 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56547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5502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18625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58947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1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7952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65965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58D4A-5017-4225-9CBF-502B471E8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Registers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4FC00173-56A4-4596-9881-E6892F6318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05014" y="2281238"/>
          <a:ext cx="8178796" cy="3286125"/>
        </p:xfrm>
        <a:graphic>
          <a:graphicData uri="http://schemas.openxmlformats.org/drawingml/2006/table">
            <a:tbl>
              <a:tblPr/>
              <a:tblGrid>
                <a:gridCol w="2170857">
                  <a:extLst>
                    <a:ext uri="{9D8B030D-6E8A-4147-A177-3AD203B41FA5}">
                      <a16:colId xmlns:a16="http://schemas.microsoft.com/office/drawing/2014/main" val="2964096071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60207684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4141858291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09856223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918041431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1046951059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304502863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077836203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1829897222"/>
                    </a:ext>
                  </a:extLst>
                </a:gridCol>
                <a:gridCol w="1133035">
                  <a:extLst>
                    <a:ext uri="{9D8B030D-6E8A-4147-A177-3AD203B41FA5}">
                      <a16:colId xmlns:a16="http://schemas.microsoft.com/office/drawing/2014/main" val="3345570757"/>
                    </a:ext>
                  </a:extLst>
                </a:gridCol>
              </a:tblGrid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Normal write to register: (A = 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55785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49310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386192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006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58429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endParaRPr lang="nb-NO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018151"/>
                  </a:ext>
                </a:extLst>
              </a:tr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Set bit(s) in register: (A |= B), long form: (A = A | 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56547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5502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18625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58947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1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7952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86906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58D4A-5017-4225-9CBF-502B471E8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Registers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4FC00173-56A4-4596-9881-E6892F6318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05014" y="2281238"/>
          <a:ext cx="8178796" cy="3286125"/>
        </p:xfrm>
        <a:graphic>
          <a:graphicData uri="http://schemas.openxmlformats.org/drawingml/2006/table">
            <a:tbl>
              <a:tblPr/>
              <a:tblGrid>
                <a:gridCol w="2170857">
                  <a:extLst>
                    <a:ext uri="{9D8B030D-6E8A-4147-A177-3AD203B41FA5}">
                      <a16:colId xmlns:a16="http://schemas.microsoft.com/office/drawing/2014/main" val="2964096071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60207684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4141858291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09856223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918041431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1046951059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304502863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077836203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1829897222"/>
                    </a:ext>
                  </a:extLst>
                </a:gridCol>
                <a:gridCol w="1133035">
                  <a:extLst>
                    <a:ext uri="{9D8B030D-6E8A-4147-A177-3AD203B41FA5}">
                      <a16:colId xmlns:a16="http://schemas.microsoft.com/office/drawing/2014/main" val="3345570757"/>
                    </a:ext>
                  </a:extLst>
                </a:gridCol>
              </a:tblGrid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Normal write to register: (A = 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55785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49310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386192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006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58429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endParaRPr lang="nb-NO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018151"/>
                  </a:ext>
                </a:extLst>
              </a:tr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Set bit(s) in register: (A |= B), long form: (A = A | 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56547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5502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0xA5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18625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58947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1" i="0" u="none" strike="noStrike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7952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797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FFCAE-BDED-2745-84BF-7C0ED2DC6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µBedpress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1E0248-3439-482F-A38C-B5F518349824}"/>
              </a:ext>
            </a:extLst>
          </p:cNvPr>
          <p:cNvSpPr/>
          <p:nvPr/>
        </p:nvSpPr>
        <p:spPr>
          <a:xfrm>
            <a:off x="537275" y="1280337"/>
            <a:ext cx="11099404" cy="48537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" name="Picture 47">
            <a:extLst>
              <a:ext uri="{FF2B5EF4-FFF2-40B4-BE49-F238E27FC236}">
                <a16:creationId xmlns:a16="http://schemas.microsoft.com/office/drawing/2014/main" id="{DDBBE16D-0760-4E26-9AB9-5EA861D70B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2412" y="1405979"/>
            <a:ext cx="9143999" cy="4602480"/>
          </a:xfrm>
          <a:prstGeom prst="rect">
            <a:avLst/>
          </a:prstGeom>
        </p:spPr>
      </p:pic>
      <p:sp>
        <p:nvSpPr>
          <p:cNvPr id="206" name="Oval 10">
            <a:extLst>
              <a:ext uri="{FF2B5EF4-FFF2-40B4-BE49-F238E27FC236}">
                <a16:creationId xmlns:a16="http://schemas.microsoft.com/office/drawing/2014/main" id="{7569DA07-C388-4A25-98C3-CE7B40305A60}"/>
              </a:ext>
            </a:extLst>
          </p:cNvPr>
          <p:cNvSpPr/>
          <p:nvPr/>
        </p:nvSpPr>
        <p:spPr>
          <a:xfrm>
            <a:off x="2817812" y="3463379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12">
            <a:extLst>
              <a:ext uri="{FF2B5EF4-FFF2-40B4-BE49-F238E27FC236}">
                <a16:creationId xmlns:a16="http://schemas.microsoft.com/office/drawing/2014/main" id="{2CB41813-6A12-404D-B11C-7931F4C05FC4}"/>
              </a:ext>
            </a:extLst>
          </p:cNvPr>
          <p:cNvSpPr/>
          <p:nvPr/>
        </p:nvSpPr>
        <p:spPr>
          <a:xfrm>
            <a:off x="3846512" y="3272879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13">
            <a:extLst>
              <a:ext uri="{FF2B5EF4-FFF2-40B4-BE49-F238E27FC236}">
                <a16:creationId xmlns:a16="http://schemas.microsoft.com/office/drawing/2014/main" id="{2DC25CDC-427A-4515-B45C-CB9411FD60F0}"/>
              </a:ext>
            </a:extLst>
          </p:cNvPr>
          <p:cNvSpPr/>
          <p:nvPr/>
        </p:nvSpPr>
        <p:spPr>
          <a:xfrm>
            <a:off x="5924003" y="3158579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14">
            <a:extLst>
              <a:ext uri="{FF2B5EF4-FFF2-40B4-BE49-F238E27FC236}">
                <a16:creationId xmlns:a16="http://schemas.microsoft.com/office/drawing/2014/main" id="{A079A21D-E6A6-4652-A3CD-16D32C1CFCBF}"/>
              </a:ext>
            </a:extLst>
          </p:cNvPr>
          <p:cNvSpPr/>
          <p:nvPr/>
        </p:nvSpPr>
        <p:spPr>
          <a:xfrm>
            <a:off x="6246812" y="3158579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15">
            <a:extLst>
              <a:ext uri="{FF2B5EF4-FFF2-40B4-BE49-F238E27FC236}">
                <a16:creationId xmlns:a16="http://schemas.microsoft.com/office/drawing/2014/main" id="{C31D7855-CB10-45D5-9549-CB4E43DB86B8}"/>
              </a:ext>
            </a:extLst>
          </p:cNvPr>
          <p:cNvSpPr/>
          <p:nvPr/>
        </p:nvSpPr>
        <p:spPr>
          <a:xfrm>
            <a:off x="6323012" y="3234779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16">
            <a:extLst>
              <a:ext uri="{FF2B5EF4-FFF2-40B4-BE49-F238E27FC236}">
                <a16:creationId xmlns:a16="http://schemas.microsoft.com/office/drawing/2014/main" id="{221C3309-DB3B-4F23-BC2A-3EF3E4B1EF80}"/>
              </a:ext>
            </a:extLst>
          </p:cNvPr>
          <p:cNvSpPr/>
          <p:nvPr/>
        </p:nvSpPr>
        <p:spPr>
          <a:xfrm>
            <a:off x="7618412" y="3996779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17">
            <a:extLst>
              <a:ext uri="{FF2B5EF4-FFF2-40B4-BE49-F238E27FC236}">
                <a16:creationId xmlns:a16="http://schemas.microsoft.com/office/drawing/2014/main" id="{A24B07EF-06A3-4D29-BD5B-ABE5371F39E9}"/>
              </a:ext>
            </a:extLst>
          </p:cNvPr>
          <p:cNvSpPr/>
          <p:nvPr/>
        </p:nvSpPr>
        <p:spPr>
          <a:xfrm>
            <a:off x="8228012" y="4072979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18">
            <a:extLst>
              <a:ext uri="{FF2B5EF4-FFF2-40B4-BE49-F238E27FC236}">
                <a16:creationId xmlns:a16="http://schemas.microsoft.com/office/drawing/2014/main" id="{0506402B-7315-4848-9E4C-FD217BCADDFD}"/>
              </a:ext>
            </a:extLst>
          </p:cNvPr>
          <p:cNvSpPr/>
          <p:nvPr/>
        </p:nvSpPr>
        <p:spPr>
          <a:xfrm>
            <a:off x="9473534" y="5063579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19">
            <a:extLst>
              <a:ext uri="{FF2B5EF4-FFF2-40B4-BE49-F238E27FC236}">
                <a16:creationId xmlns:a16="http://schemas.microsoft.com/office/drawing/2014/main" id="{202C8804-0859-4CDD-BC60-F10525AA8A42}"/>
              </a:ext>
            </a:extLst>
          </p:cNvPr>
          <p:cNvSpPr/>
          <p:nvPr/>
        </p:nvSpPr>
        <p:spPr>
          <a:xfrm>
            <a:off x="8685212" y="3539579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0">
            <a:extLst>
              <a:ext uri="{FF2B5EF4-FFF2-40B4-BE49-F238E27FC236}">
                <a16:creationId xmlns:a16="http://schemas.microsoft.com/office/drawing/2014/main" id="{A388CFD6-8A91-437F-AD00-0A8F3CCF7D4A}"/>
              </a:ext>
            </a:extLst>
          </p:cNvPr>
          <p:cNvSpPr/>
          <p:nvPr/>
        </p:nvSpPr>
        <p:spPr>
          <a:xfrm>
            <a:off x="8715692" y="4027259"/>
            <a:ext cx="45719" cy="45719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2">
            <a:extLst>
              <a:ext uri="{FF2B5EF4-FFF2-40B4-BE49-F238E27FC236}">
                <a16:creationId xmlns:a16="http://schemas.microsoft.com/office/drawing/2014/main" id="{E34260EB-8E4C-4B09-A569-1FC915C11E79}"/>
              </a:ext>
            </a:extLst>
          </p:cNvPr>
          <p:cNvSpPr/>
          <p:nvPr/>
        </p:nvSpPr>
        <p:spPr>
          <a:xfrm>
            <a:off x="8753099" y="3768179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37">
            <a:extLst>
              <a:ext uri="{FF2B5EF4-FFF2-40B4-BE49-F238E27FC236}">
                <a16:creationId xmlns:a16="http://schemas.microsoft.com/office/drawing/2014/main" id="{02BE085E-BB29-4D6C-A3C2-6E0C5AA146C4}"/>
              </a:ext>
            </a:extLst>
          </p:cNvPr>
          <p:cNvSpPr/>
          <p:nvPr/>
        </p:nvSpPr>
        <p:spPr>
          <a:xfrm>
            <a:off x="3960812" y="3234779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40">
            <a:extLst>
              <a:ext uri="{FF2B5EF4-FFF2-40B4-BE49-F238E27FC236}">
                <a16:creationId xmlns:a16="http://schemas.microsoft.com/office/drawing/2014/main" id="{71675A77-93F5-4420-8209-B7935CF37BC3}"/>
              </a:ext>
            </a:extLst>
          </p:cNvPr>
          <p:cNvSpPr/>
          <p:nvPr/>
        </p:nvSpPr>
        <p:spPr>
          <a:xfrm>
            <a:off x="3343820" y="3581091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41">
            <a:extLst>
              <a:ext uri="{FF2B5EF4-FFF2-40B4-BE49-F238E27FC236}">
                <a16:creationId xmlns:a16="http://schemas.microsoft.com/office/drawing/2014/main" id="{3736B71B-152E-48B9-8901-E9930F3CFDD7}"/>
              </a:ext>
            </a:extLst>
          </p:cNvPr>
          <p:cNvSpPr/>
          <p:nvPr/>
        </p:nvSpPr>
        <p:spPr>
          <a:xfrm>
            <a:off x="5991485" y="3082379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43">
            <a:extLst>
              <a:ext uri="{FF2B5EF4-FFF2-40B4-BE49-F238E27FC236}">
                <a16:creationId xmlns:a16="http://schemas.microsoft.com/office/drawing/2014/main" id="{56769AE6-C3AA-4C8E-8C4D-1F2426B4B78E}"/>
              </a:ext>
            </a:extLst>
          </p:cNvPr>
          <p:cNvSpPr/>
          <p:nvPr/>
        </p:nvSpPr>
        <p:spPr>
          <a:xfrm>
            <a:off x="6073371" y="2754095"/>
            <a:ext cx="76200" cy="76200"/>
          </a:xfrm>
          <a:prstGeom prst="ellipse">
            <a:avLst/>
          </a:prstGeom>
          <a:solidFill>
            <a:srgbClr val="FF0000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45">
            <a:extLst>
              <a:ext uri="{FF2B5EF4-FFF2-40B4-BE49-F238E27FC236}">
                <a16:creationId xmlns:a16="http://schemas.microsoft.com/office/drawing/2014/main" id="{A44157DC-0E78-461D-8F0F-D3432D6A837E}"/>
              </a:ext>
            </a:extLst>
          </p:cNvPr>
          <p:cNvSpPr/>
          <p:nvPr/>
        </p:nvSpPr>
        <p:spPr>
          <a:xfrm>
            <a:off x="2970212" y="3463379"/>
            <a:ext cx="152400" cy="152400"/>
          </a:xfrm>
          <a:prstGeom prst="ellipse">
            <a:avLst/>
          </a:prstGeom>
          <a:solidFill>
            <a:srgbClr val="FF0000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Oval 49">
            <a:extLst>
              <a:ext uri="{FF2B5EF4-FFF2-40B4-BE49-F238E27FC236}">
                <a16:creationId xmlns:a16="http://schemas.microsoft.com/office/drawing/2014/main" id="{60BE57AD-246E-49A6-8F74-7373ED9B0E6E}"/>
              </a:ext>
            </a:extLst>
          </p:cNvPr>
          <p:cNvSpPr/>
          <p:nvPr/>
        </p:nvSpPr>
        <p:spPr>
          <a:xfrm>
            <a:off x="8380412" y="4082675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50">
            <a:extLst>
              <a:ext uri="{FF2B5EF4-FFF2-40B4-BE49-F238E27FC236}">
                <a16:creationId xmlns:a16="http://schemas.microsoft.com/office/drawing/2014/main" id="{4C3A968C-C987-4192-A03B-BFF828586058}"/>
              </a:ext>
            </a:extLst>
          </p:cNvPr>
          <p:cNvSpPr/>
          <p:nvPr/>
        </p:nvSpPr>
        <p:spPr>
          <a:xfrm>
            <a:off x="5904083" y="3237545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53">
            <a:extLst>
              <a:ext uri="{FF2B5EF4-FFF2-40B4-BE49-F238E27FC236}">
                <a16:creationId xmlns:a16="http://schemas.microsoft.com/office/drawing/2014/main" id="{9F9EF023-CD0E-4167-97AA-F2E0C5D29486}"/>
              </a:ext>
            </a:extLst>
          </p:cNvPr>
          <p:cNvSpPr/>
          <p:nvPr/>
        </p:nvSpPr>
        <p:spPr>
          <a:xfrm>
            <a:off x="5968068" y="2615540"/>
            <a:ext cx="76200" cy="76200"/>
          </a:xfrm>
          <a:prstGeom prst="ellipse">
            <a:avLst/>
          </a:prstGeom>
          <a:solidFill>
            <a:srgbClr val="FF0000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34">
            <a:extLst>
              <a:ext uri="{FF2B5EF4-FFF2-40B4-BE49-F238E27FC236}">
                <a16:creationId xmlns:a16="http://schemas.microsoft.com/office/drawing/2014/main" id="{3C421E0F-ECE2-45F5-A65C-9D7E94E8F3CF}"/>
              </a:ext>
            </a:extLst>
          </p:cNvPr>
          <p:cNvSpPr/>
          <p:nvPr/>
        </p:nvSpPr>
        <p:spPr>
          <a:xfrm>
            <a:off x="5718914" y="2968742"/>
            <a:ext cx="60232" cy="60232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38">
            <a:extLst>
              <a:ext uri="{FF2B5EF4-FFF2-40B4-BE49-F238E27FC236}">
                <a16:creationId xmlns:a16="http://schemas.microsoft.com/office/drawing/2014/main" id="{2948E259-E0CD-4877-A7D6-0598A64AA8B9}"/>
              </a:ext>
            </a:extLst>
          </p:cNvPr>
          <p:cNvSpPr/>
          <p:nvPr/>
        </p:nvSpPr>
        <p:spPr>
          <a:xfrm>
            <a:off x="2770700" y="3383015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TextBox 39">
            <a:extLst>
              <a:ext uri="{FF2B5EF4-FFF2-40B4-BE49-F238E27FC236}">
                <a16:creationId xmlns:a16="http://schemas.microsoft.com/office/drawing/2014/main" id="{A4B1A720-4D2C-47AA-ACBD-755DF3218A9F}"/>
              </a:ext>
            </a:extLst>
          </p:cNvPr>
          <p:cNvSpPr txBox="1"/>
          <p:nvPr/>
        </p:nvSpPr>
        <p:spPr>
          <a:xfrm>
            <a:off x="4546448" y="3045192"/>
            <a:ext cx="1447800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Lausanne, Switzerland</a:t>
            </a:r>
          </a:p>
        </p:txBody>
      </p:sp>
      <p:sp>
        <p:nvSpPr>
          <p:cNvPr id="228" name="TextBox 42">
            <a:extLst>
              <a:ext uri="{FF2B5EF4-FFF2-40B4-BE49-F238E27FC236}">
                <a16:creationId xmlns:a16="http://schemas.microsoft.com/office/drawing/2014/main" id="{34695D69-A97F-4F85-BDA1-B6AD92DF483F}"/>
              </a:ext>
            </a:extLst>
          </p:cNvPr>
          <p:cNvSpPr txBox="1"/>
          <p:nvPr/>
        </p:nvSpPr>
        <p:spPr>
          <a:xfrm>
            <a:off x="6284912" y="3053913"/>
            <a:ext cx="1143000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Budapest, Hungary</a:t>
            </a:r>
          </a:p>
        </p:txBody>
      </p:sp>
      <p:sp>
        <p:nvSpPr>
          <p:cNvPr id="229" name="TextBox 44">
            <a:extLst>
              <a:ext uri="{FF2B5EF4-FFF2-40B4-BE49-F238E27FC236}">
                <a16:creationId xmlns:a16="http://schemas.microsoft.com/office/drawing/2014/main" id="{4505C54E-FD61-4523-B2C6-AC0BBCA9301F}"/>
              </a:ext>
            </a:extLst>
          </p:cNvPr>
          <p:cNvSpPr txBox="1"/>
          <p:nvPr/>
        </p:nvSpPr>
        <p:spPr>
          <a:xfrm>
            <a:off x="6345368" y="3195563"/>
            <a:ext cx="1143000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Bucharest, Romania</a:t>
            </a:r>
          </a:p>
        </p:txBody>
      </p:sp>
      <p:sp>
        <p:nvSpPr>
          <p:cNvPr id="230" name="TextBox 48">
            <a:extLst>
              <a:ext uri="{FF2B5EF4-FFF2-40B4-BE49-F238E27FC236}">
                <a16:creationId xmlns:a16="http://schemas.microsoft.com/office/drawing/2014/main" id="{99B8A1F8-4636-457D-991F-5B48B5C92D90}"/>
              </a:ext>
            </a:extLst>
          </p:cNvPr>
          <p:cNvSpPr txBox="1"/>
          <p:nvPr/>
        </p:nvSpPr>
        <p:spPr>
          <a:xfrm>
            <a:off x="6187356" y="3918347"/>
            <a:ext cx="1600200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Bangalore &amp; Chennai, India</a:t>
            </a:r>
          </a:p>
        </p:txBody>
      </p:sp>
      <p:sp>
        <p:nvSpPr>
          <p:cNvPr id="231" name="TextBox 51">
            <a:extLst>
              <a:ext uri="{FF2B5EF4-FFF2-40B4-BE49-F238E27FC236}">
                <a16:creationId xmlns:a16="http://schemas.microsoft.com/office/drawing/2014/main" id="{BD7CE4E4-D5FC-42EF-8C7B-9158C8352EA2}"/>
              </a:ext>
            </a:extLst>
          </p:cNvPr>
          <p:cNvSpPr txBox="1"/>
          <p:nvPr/>
        </p:nvSpPr>
        <p:spPr>
          <a:xfrm>
            <a:off x="9495423" y="4986263"/>
            <a:ext cx="1087862" cy="2308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Brisbane, Australia</a:t>
            </a:r>
          </a:p>
        </p:txBody>
      </p:sp>
      <p:sp>
        <p:nvSpPr>
          <p:cNvPr id="232" name="TextBox 54">
            <a:extLst>
              <a:ext uri="{FF2B5EF4-FFF2-40B4-BE49-F238E27FC236}">
                <a16:creationId xmlns:a16="http://schemas.microsoft.com/office/drawing/2014/main" id="{6DBE5960-DC88-43FE-885E-027DEDE8328D}"/>
              </a:ext>
            </a:extLst>
          </p:cNvPr>
          <p:cNvSpPr txBox="1"/>
          <p:nvPr/>
        </p:nvSpPr>
        <p:spPr>
          <a:xfrm>
            <a:off x="8723312" y="3452160"/>
            <a:ext cx="1066800" cy="2308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Shanghai, China</a:t>
            </a:r>
          </a:p>
        </p:txBody>
      </p:sp>
      <p:sp>
        <p:nvSpPr>
          <p:cNvPr id="233" name="TextBox 55">
            <a:extLst>
              <a:ext uri="{FF2B5EF4-FFF2-40B4-BE49-F238E27FC236}">
                <a16:creationId xmlns:a16="http://schemas.microsoft.com/office/drawing/2014/main" id="{5FB264D2-E8BC-43A9-9E58-30B9227A48A6}"/>
              </a:ext>
            </a:extLst>
          </p:cNvPr>
          <p:cNvSpPr txBox="1"/>
          <p:nvPr/>
        </p:nvSpPr>
        <p:spPr>
          <a:xfrm>
            <a:off x="8799512" y="3687515"/>
            <a:ext cx="1066800" cy="2308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Hsinchu, Taiwan</a:t>
            </a:r>
          </a:p>
        </p:txBody>
      </p:sp>
      <p:sp>
        <p:nvSpPr>
          <p:cNvPr id="234" name="TextBox 56">
            <a:extLst>
              <a:ext uri="{FF2B5EF4-FFF2-40B4-BE49-F238E27FC236}">
                <a16:creationId xmlns:a16="http://schemas.microsoft.com/office/drawing/2014/main" id="{56958DC8-BB5D-4CE3-9B17-F19CAD41975A}"/>
              </a:ext>
            </a:extLst>
          </p:cNvPr>
          <p:cNvSpPr txBox="1"/>
          <p:nvPr/>
        </p:nvSpPr>
        <p:spPr>
          <a:xfrm>
            <a:off x="8723312" y="3910009"/>
            <a:ext cx="1219200" cy="2308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Manila, Philippines</a:t>
            </a:r>
          </a:p>
        </p:txBody>
      </p:sp>
      <p:sp>
        <p:nvSpPr>
          <p:cNvPr id="235" name="TextBox 57">
            <a:extLst>
              <a:ext uri="{FF2B5EF4-FFF2-40B4-BE49-F238E27FC236}">
                <a16:creationId xmlns:a16="http://schemas.microsoft.com/office/drawing/2014/main" id="{2EF56D0F-C100-4DEE-A3C3-01575E96F7E5}"/>
              </a:ext>
            </a:extLst>
          </p:cNvPr>
          <p:cNvSpPr txBox="1"/>
          <p:nvPr/>
        </p:nvSpPr>
        <p:spPr>
          <a:xfrm>
            <a:off x="7215938" y="4032057"/>
            <a:ext cx="1066800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Bangkok, Thailand</a:t>
            </a:r>
          </a:p>
        </p:txBody>
      </p:sp>
      <p:sp>
        <p:nvSpPr>
          <p:cNvPr id="236" name="TextBox 58">
            <a:extLst>
              <a:ext uri="{FF2B5EF4-FFF2-40B4-BE49-F238E27FC236}">
                <a16:creationId xmlns:a16="http://schemas.microsoft.com/office/drawing/2014/main" id="{E76FD889-1602-4467-85AF-5A9A4E5F3207}"/>
              </a:ext>
            </a:extLst>
          </p:cNvPr>
          <p:cNvSpPr txBox="1"/>
          <p:nvPr/>
        </p:nvSpPr>
        <p:spPr>
          <a:xfrm>
            <a:off x="1515747" y="3259806"/>
            <a:ext cx="1327395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San Jose , CA</a:t>
            </a:r>
          </a:p>
        </p:txBody>
      </p:sp>
      <p:sp>
        <p:nvSpPr>
          <p:cNvPr id="237" name="TextBox 59">
            <a:extLst>
              <a:ext uri="{FF2B5EF4-FFF2-40B4-BE49-F238E27FC236}">
                <a16:creationId xmlns:a16="http://schemas.microsoft.com/office/drawing/2014/main" id="{81DA83B1-1C36-4923-B09E-67DA86C03D7A}"/>
              </a:ext>
            </a:extLst>
          </p:cNvPr>
          <p:cNvSpPr txBox="1"/>
          <p:nvPr/>
        </p:nvSpPr>
        <p:spPr>
          <a:xfrm>
            <a:off x="2377438" y="3592056"/>
            <a:ext cx="1038367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Chandler, AZ</a:t>
            </a:r>
          </a:p>
        </p:txBody>
      </p:sp>
      <p:sp>
        <p:nvSpPr>
          <p:cNvPr id="238" name="TextBox 61">
            <a:extLst>
              <a:ext uri="{FF2B5EF4-FFF2-40B4-BE49-F238E27FC236}">
                <a16:creationId xmlns:a16="http://schemas.microsoft.com/office/drawing/2014/main" id="{E016DBC6-14EE-4389-8C6B-5B0F8FD2CBF1}"/>
              </a:ext>
            </a:extLst>
          </p:cNvPr>
          <p:cNvSpPr txBox="1"/>
          <p:nvPr/>
        </p:nvSpPr>
        <p:spPr>
          <a:xfrm>
            <a:off x="2481989" y="3234149"/>
            <a:ext cx="1440407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Norristown, PA</a:t>
            </a:r>
          </a:p>
        </p:txBody>
      </p:sp>
      <p:sp>
        <p:nvSpPr>
          <p:cNvPr id="239" name="TextBox 62">
            <a:extLst>
              <a:ext uri="{FF2B5EF4-FFF2-40B4-BE49-F238E27FC236}">
                <a16:creationId xmlns:a16="http://schemas.microsoft.com/office/drawing/2014/main" id="{5BC430C3-2216-42D1-BC7F-87623C26D4FD}"/>
              </a:ext>
            </a:extLst>
          </p:cNvPr>
          <p:cNvSpPr txBox="1"/>
          <p:nvPr/>
        </p:nvSpPr>
        <p:spPr>
          <a:xfrm>
            <a:off x="3518865" y="3291614"/>
            <a:ext cx="1290851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Hauppauge, NY</a:t>
            </a:r>
          </a:p>
        </p:txBody>
      </p:sp>
      <p:sp>
        <p:nvSpPr>
          <p:cNvPr id="240" name="TextBox 63">
            <a:extLst>
              <a:ext uri="{FF2B5EF4-FFF2-40B4-BE49-F238E27FC236}">
                <a16:creationId xmlns:a16="http://schemas.microsoft.com/office/drawing/2014/main" id="{1FDB76FD-32D1-48AE-8D03-7109B4B51071}"/>
              </a:ext>
            </a:extLst>
          </p:cNvPr>
          <p:cNvSpPr txBox="1"/>
          <p:nvPr/>
        </p:nvSpPr>
        <p:spPr>
          <a:xfrm>
            <a:off x="3396136" y="3487847"/>
            <a:ext cx="976951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Austin, TX</a:t>
            </a:r>
          </a:p>
        </p:txBody>
      </p:sp>
      <p:sp>
        <p:nvSpPr>
          <p:cNvPr id="241" name="TextBox 64">
            <a:extLst>
              <a:ext uri="{FF2B5EF4-FFF2-40B4-BE49-F238E27FC236}">
                <a16:creationId xmlns:a16="http://schemas.microsoft.com/office/drawing/2014/main" id="{8EE5F54D-41EE-4A29-BD05-E3D231D05A41}"/>
              </a:ext>
            </a:extLst>
          </p:cNvPr>
          <p:cNvSpPr txBox="1"/>
          <p:nvPr/>
        </p:nvSpPr>
        <p:spPr>
          <a:xfrm>
            <a:off x="5865811" y="2889647"/>
            <a:ext cx="1883959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Heilbronn &amp; Karlsruhe, Germany</a:t>
            </a:r>
          </a:p>
        </p:txBody>
      </p:sp>
      <p:sp>
        <p:nvSpPr>
          <p:cNvPr id="242" name="TextBox 65">
            <a:extLst>
              <a:ext uri="{FF2B5EF4-FFF2-40B4-BE49-F238E27FC236}">
                <a16:creationId xmlns:a16="http://schemas.microsoft.com/office/drawing/2014/main" id="{C8539526-C0B5-469A-AEF2-A6E9A79E21BC}"/>
              </a:ext>
            </a:extLst>
          </p:cNvPr>
          <p:cNvSpPr txBox="1"/>
          <p:nvPr/>
        </p:nvSpPr>
        <p:spPr>
          <a:xfrm>
            <a:off x="6094412" y="2676779"/>
            <a:ext cx="1198159" cy="2308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Gothenburg, Sweden</a:t>
            </a:r>
          </a:p>
        </p:txBody>
      </p:sp>
      <p:sp>
        <p:nvSpPr>
          <p:cNvPr id="243" name="TextBox 67">
            <a:extLst>
              <a:ext uri="{FF2B5EF4-FFF2-40B4-BE49-F238E27FC236}">
                <a16:creationId xmlns:a16="http://schemas.microsoft.com/office/drawing/2014/main" id="{1543F628-388D-4E39-9F90-5432A40B14D3}"/>
              </a:ext>
            </a:extLst>
          </p:cNvPr>
          <p:cNvSpPr txBox="1"/>
          <p:nvPr/>
        </p:nvSpPr>
        <p:spPr>
          <a:xfrm>
            <a:off x="4400003" y="3197840"/>
            <a:ext cx="1600200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Nantes &amp; </a:t>
            </a:r>
            <a:r>
              <a:rPr lang="en-US" sz="900" b="1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Rousset</a:t>
            </a:r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 France</a:t>
            </a:r>
          </a:p>
        </p:txBody>
      </p:sp>
      <p:sp>
        <p:nvSpPr>
          <p:cNvPr id="244" name="TextBox 66">
            <a:extLst>
              <a:ext uri="{FF2B5EF4-FFF2-40B4-BE49-F238E27FC236}">
                <a16:creationId xmlns:a16="http://schemas.microsoft.com/office/drawing/2014/main" id="{C3EE36A5-1110-47EE-A8C6-40583A06F7B4}"/>
              </a:ext>
            </a:extLst>
          </p:cNvPr>
          <p:cNvSpPr txBox="1"/>
          <p:nvPr/>
        </p:nvSpPr>
        <p:spPr>
          <a:xfrm>
            <a:off x="8359371" y="4073672"/>
            <a:ext cx="1763110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 Chi Minh City,  Vietnam</a:t>
            </a:r>
          </a:p>
        </p:txBody>
      </p:sp>
      <p:sp>
        <p:nvSpPr>
          <p:cNvPr id="245" name="TextBox 68">
            <a:extLst>
              <a:ext uri="{FF2B5EF4-FFF2-40B4-BE49-F238E27FC236}">
                <a16:creationId xmlns:a16="http://schemas.microsoft.com/office/drawing/2014/main" id="{8D0626E7-64F8-4306-A75E-379223527C4C}"/>
              </a:ext>
            </a:extLst>
          </p:cNvPr>
          <p:cNvSpPr txBox="1"/>
          <p:nvPr/>
        </p:nvSpPr>
        <p:spPr>
          <a:xfrm>
            <a:off x="4149200" y="2844140"/>
            <a:ext cx="1600200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Whiteley, UK</a:t>
            </a:r>
          </a:p>
        </p:txBody>
      </p:sp>
      <p:sp>
        <p:nvSpPr>
          <p:cNvPr id="246" name="TextBox 69">
            <a:extLst>
              <a:ext uri="{FF2B5EF4-FFF2-40B4-BE49-F238E27FC236}">
                <a16:creationId xmlns:a16="http://schemas.microsoft.com/office/drawing/2014/main" id="{5B117E6F-77B6-45FB-B043-1C47A99F1671}"/>
              </a:ext>
            </a:extLst>
          </p:cNvPr>
          <p:cNvSpPr txBox="1"/>
          <p:nvPr/>
        </p:nvSpPr>
        <p:spPr>
          <a:xfrm>
            <a:off x="6724103" y="4219837"/>
            <a:ext cx="1600200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Penang, Malaysia</a:t>
            </a:r>
          </a:p>
        </p:txBody>
      </p:sp>
      <p:sp>
        <p:nvSpPr>
          <p:cNvPr id="247" name="TextBox 71">
            <a:extLst>
              <a:ext uri="{FF2B5EF4-FFF2-40B4-BE49-F238E27FC236}">
                <a16:creationId xmlns:a16="http://schemas.microsoft.com/office/drawing/2014/main" id="{751FE656-9E70-430C-A928-4FCF3584F1BD}"/>
              </a:ext>
            </a:extLst>
          </p:cNvPr>
          <p:cNvSpPr txBox="1"/>
          <p:nvPr/>
        </p:nvSpPr>
        <p:spPr>
          <a:xfrm>
            <a:off x="4416683" y="2500124"/>
            <a:ext cx="1600200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Trondheim, Norway</a:t>
            </a:r>
          </a:p>
        </p:txBody>
      </p:sp>
      <p:sp>
        <p:nvSpPr>
          <p:cNvPr id="248" name="Oval 72">
            <a:extLst>
              <a:ext uri="{FF2B5EF4-FFF2-40B4-BE49-F238E27FC236}">
                <a16:creationId xmlns:a16="http://schemas.microsoft.com/office/drawing/2014/main" id="{1E726969-0365-4DC3-A3D4-54B37A196A6C}"/>
              </a:ext>
            </a:extLst>
          </p:cNvPr>
          <p:cNvSpPr/>
          <p:nvPr/>
        </p:nvSpPr>
        <p:spPr>
          <a:xfrm>
            <a:off x="8230778" y="4225379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TextBox 73">
            <a:extLst>
              <a:ext uri="{FF2B5EF4-FFF2-40B4-BE49-F238E27FC236}">
                <a16:creationId xmlns:a16="http://schemas.microsoft.com/office/drawing/2014/main" id="{A5351B11-D370-45A4-9502-C951B4C25644}"/>
              </a:ext>
            </a:extLst>
          </p:cNvPr>
          <p:cNvSpPr txBox="1"/>
          <p:nvPr/>
        </p:nvSpPr>
        <p:spPr>
          <a:xfrm>
            <a:off x="985865" y="3453771"/>
            <a:ext cx="1911433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Irvine/San Diego, CA</a:t>
            </a:r>
          </a:p>
        </p:txBody>
      </p:sp>
      <p:sp>
        <p:nvSpPr>
          <p:cNvPr id="250" name="Oval 52">
            <a:extLst>
              <a:ext uri="{FF2B5EF4-FFF2-40B4-BE49-F238E27FC236}">
                <a16:creationId xmlns:a16="http://schemas.microsoft.com/office/drawing/2014/main" id="{DC5ACCA1-F17A-4A17-8D17-C9DB374D529A}"/>
              </a:ext>
            </a:extLst>
          </p:cNvPr>
          <p:cNvSpPr/>
          <p:nvPr/>
        </p:nvSpPr>
        <p:spPr>
          <a:xfrm>
            <a:off x="6060758" y="3068525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70">
            <a:extLst>
              <a:ext uri="{FF2B5EF4-FFF2-40B4-BE49-F238E27FC236}">
                <a16:creationId xmlns:a16="http://schemas.microsoft.com/office/drawing/2014/main" id="{07B4455E-43BC-4755-B38C-64675A602C5C}"/>
              </a:ext>
            </a:extLst>
          </p:cNvPr>
          <p:cNvSpPr/>
          <p:nvPr/>
        </p:nvSpPr>
        <p:spPr>
          <a:xfrm>
            <a:off x="5761760" y="3208577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2" name="Oval 74">
            <a:extLst>
              <a:ext uri="{FF2B5EF4-FFF2-40B4-BE49-F238E27FC236}">
                <a16:creationId xmlns:a16="http://schemas.microsoft.com/office/drawing/2014/main" id="{6DFBDC97-0C6A-4D3C-833F-05ACCAB885C4}"/>
              </a:ext>
            </a:extLst>
          </p:cNvPr>
          <p:cNvSpPr/>
          <p:nvPr/>
        </p:nvSpPr>
        <p:spPr>
          <a:xfrm>
            <a:off x="5667048" y="3357386"/>
            <a:ext cx="76200" cy="76200"/>
          </a:xfrm>
          <a:prstGeom prst="ellipse">
            <a:avLst/>
          </a:prstGeom>
          <a:solidFill>
            <a:srgbClr val="FF0000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TextBox 75">
            <a:extLst>
              <a:ext uri="{FF2B5EF4-FFF2-40B4-BE49-F238E27FC236}">
                <a16:creationId xmlns:a16="http://schemas.microsoft.com/office/drawing/2014/main" id="{E1CF405C-54E3-4B7A-B5F4-4628106D5AF9}"/>
              </a:ext>
            </a:extLst>
          </p:cNvPr>
          <p:cNvSpPr txBox="1"/>
          <p:nvPr/>
        </p:nvSpPr>
        <p:spPr>
          <a:xfrm>
            <a:off x="4796900" y="3357386"/>
            <a:ext cx="952500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Zaragoza, Spain</a:t>
            </a:r>
          </a:p>
        </p:txBody>
      </p:sp>
      <p:sp>
        <p:nvSpPr>
          <p:cNvPr id="254" name="Oval 77">
            <a:extLst>
              <a:ext uri="{FF2B5EF4-FFF2-40B4-BE49-F238E27FC236}">
                <a16:creationId xmlns:a16="http://schemas.microsoft.com/office/drawing/2014/main" id="{AA10A3AF-5A5D-4E95-AA21-0F9CE56CEAF9}"/>
              </a:ext>
            </a:extLst>
          </p:cNvPr>
          <p:cNvSpPr/>
          <p:nvPr/>
        </p:nvSpPr>
        <p:spPr>
          <a:xfrm>
            <a:off x="8527649" y="3829895"/>
            <a:ext cx="76200" cy="76200"/>
          </a:xfrm>
          <a:prstGeom prst="ellipse">
            <a:avLst/>
          </a:prstGeom>
          <a:solidFill>
            <a:srgbClr val="FF0000"/>
          </a:solidFill>
          <a:ln w="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TextBox 78">
            <a:extLst>
              <a:ext uri="{FF2B5EF4-FFF2-40B4-BE49-F238E27FC236}">
                <a16:creationId xmlns:a16="http://schemas.microsoft.com/office/drawing/2014/main" id="{4F92A58B-5CA2-4006-B2BA-372E1E2DD82B}"/>
              </a:ext>
            </a:extLst>
          </p:cNvPr>
          <p:cNvSpPr txBox="1"/>
          <p:nvPr/>
        </p:nvSpPr>
        <p:spPr>
          <a:xfrm>
            <a:off x="7627733" y="3728963"/>
            <a:ext cx="1066800" cy="2308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Shenzhen, China</a:t>
            </a:r>
          </a:p>
        </p:txBody>
      </p:sp>
      <p:sp>
        <p:nvSpPr>
          <p:cNvPr id="256" name="Oval 60">
            <a:extLst>
              <a:ext uri="{FF2B5EF4-FFF2-40B4-BE49-F238E27FC236}">
                <a16:creationId xmlns:a16="http://schemas.microsoft.com/office/drawing/2014/main" id="{E7A48492-52DE-47EC-A732-3840744730FD}"/>
              </a:ext>
            </a:extLst>
          </p:cNvPr>
          <p:cNvSpPr/>
          <p:nvPr/>
        </p:nvSpPr>
        <p:spPr>
          <a:xfrm>
            <a:off x="2750237" y="3090167"/>
            <a:ext cx="76200" cy="76200"/>
          </a:xfrm>
          <a:prstGeom prst="ellipse">
            <a:avLst/>
          </a:prstGeom>
          <a:solidFill>
            <a:srgbClr val="FF0000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TextBox 76">
            <a:extLst>
              <a:ext uri="{FF2B5EF4-FFF2-40B4-BE49-F238E27FC236}">
                <a16:creationId xmlns:a16="http://schemas.microsoft.com/office/drawing/2014/main" id="{EA1ECB3A-1254-4DC2-B009-D200D3657DFF}"/>
              </a:ext>
            </a:extLst>
          </p:cNvPr>
          <p:cNvSpPr txBox="1"/>
          <p:nvPr/>
        </p:nvSpPr>
        <p:spPr>
          <a:xfrm>
            <a:off x="826452" y="2997835"/>
            <a:ext cx="1911433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Burnaby, Canada</a:t>
            </a:r>
          </a:p>
        </p:txBody>
      </p:sp>
      <p:sp>
        <p:nvSpPr>
          <p:cNvPr id="258" name="TextBox 79">
            <a:extLst>
              <a:ext uri="{FF2B5EF4-FFF2-40B4-BE49-F238E27FC236}">
                <a16:creationId xmlns:a16="http://schemas.microsoft.com/office/drawing/2014/main" id="{EEE44A92-D918-4DC2-A27F-91860C85B9BF}"/>
              </a:ext>
            </a:extLst>
          </p:cNvPr>
          <p:cNvSpPr txBox="1"/>
          <p:nvPr/>
        </p:nvSpPr>
        <p:spPr>
          <a:xfrm>
            <a:off x="1268895" y="2731725"/>
            <a:ext cx="1911433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Saskatoon, Canada</a:t>
            </a:r>
          </a:p>
        </p:txBody>
      </p:sp>
      <p:sp>
        <p:nvSpPr>
          <p:cNvPr id="259" name="Oval 80">
            <a:extLst>
              <a:ext uri="{FF2B5EF4-FFF2-40B4-BE49-F238E27FC236}">
                <a16:creationId xmlns:a16="http://schemas.microsoft.com/office/drawing/2014/main" id="{5286DCCB-1F12-48E3-A314-5F048C37B8E8}"/>
              </a:ext>
            </a:extLst>
          </p:cNvPr>
          <p:cNvSpPr/>
          <p:nvPr/>
        </p:nvSpPr>
        <p:spPr>
          <a:xfrm>
            <a:off x="3085520" y="2920342"/>
            <a:ext cx="76200" cy="76200"/>
          </a:xfrm>
          <a:prstGeom prst="ellipse">
            <a:avLst/>
          </a:prstGeom>
          <a:solidFill>
            <a:srgbClr val="FF0000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TextBox 81">
            <a:extLst>
              <a:ext uri="{FF2B5EF4-FFF2-40B4-BE49-F238E27FC236}">
                <a16:creationId xmlns:a16="http://schemas.microsoft.com/office/drawing/2014/main" id="{C1BF26B4-B0F0-46A7-9468-B216A45AE22B}"/>
              </a:ext>
            </a:extLst>
          </p:cNvPr>
          <p:cNvSpPr txBox="1"/>
          <p:nvPr/>
        </p:nvSpPr>
        <p:spPr>
          <a:xfrm>
            <a:off x="1100110" y="2875606"/>
            <a:ext cx="1911433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Calgary, Canada</a:t>
            </a:r>
          </a:p>
        </p:txBody>
      </p:sp>
      <p:sp>
        <p:nvSpPr>
          <p:cNvPr id="261" name="Oval 82">
            <a:extLst>
              <a:ext uri="{FF2B5EF4-FFF2-40B4-BE49-F238E27FC236}">
                <a16:creationId xmlns:a16="http://schemas.microsoft.com/office/drawing/2014/main" id="{2ECE3AFE-3D18-4E6C-AFBE-1C899134CCB7}"/>
              </a:ext>
            </a:extLst>
          </p:cNvPr>
          <p:cNvSpPr/>
          <p:nvPr/>
        </p:nvSpPr>
        <p:spPr>
          <a:xfrm>
            <a:off x="2933113" y="3055324"/>
            <a:ext cx="76200" cy="76200"/>
          </a:xfrm>
          <a:prstGeom prst="ellipse">
            <a:avLst/>
          </a:prstGeom>
          <a:solidFill>
            <a:srgbClr val="FF0000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Oval 83">
            <a:extLst>
              <a:ext uri="{FF2B5EF4-FFF2-40B4-BE49-F238E27FC236}">
                <a16:creationId xmlns:a16="http://schemas.microsoft.com/office/drawing/2014/main" id="{B391B463-6565-4BB5-8947-53A8818F9D12}"/>
              </a:ext>
            </a:extLst>
          </p:cNvPr>
          <p:cNvSpPr/>
          <p:nvPr/>
        </p:nvSpPr>
        <p:spPr>
          <a:xfrm>
            <a:off x="3952031" y="3072742"/>
            <a:ext cx="76200" cy="76200"/>
          </a:xfrm>
          <a:prstGeom prst="ellipse">
            <a:avLst/>
          </a:prstGeom>
          <a:solidFill>
            <a:srgbClr val="FF0000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TextBox 84">
            <a:extLst>
              <a:ext uri="{FF2B5EF4-FFF2-40B4-BE49-F238E27FC236}">
                <a16:creationId xmlns:a16="http://schemas.microsoft.com/office/drawing/2014/main" id="{06765406-CA44-45C2-ADB9-BECC1B80428E}"/>
              </a:ext>
            </a:extLst>
          </p:cNvPr>
          <p:cNvSpPr txBox="1"/>
          <p:nvPr/>
        </p:nvSpPr>
        <p:spPr>
          <a:xfrm>
            <a:off x="3075823" y="2920922"/>
            <a:ext cx="1911433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Montreal, Canada</a:t>
            </a:r>
          </a:p>
        </p:txBody>
      </p:sp>
      <p:sp>
        <p:nvSpPr>
          <p:cNvPr id="264" name="Oval 85">
            <a:extLst>
              <a:ext uri="{FF2B5EF4-FFF2-40B4-BE49-F238E27FC236}">
                <a16:creationId xmlns:a16="http://schemas.microsoft.com/office/drawing/2014/main" id="{2B075E2C-AF52-4887-8D58-6ACC6FB31984}"/>
              </a:ext>
            </a:extLst>
          </p:cNvPr>
          <p:cNvSpPr/>
          <p:nvPr/>
        </p:nvSpPr>
        <p:spPr>
          <a:xfrm>
            <a:off x="3877987" y="3120634"/>
            <a:ext cx="76200" cy="76200"/>
          </a:xfrm>
          <a:prstGeom prst="ellipse">
            <a:avLst/>
          </a:prstGeom>
          <a:solidFill>
            <a:srgbClr val="FF0000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Oval 86">
            <a:extLst>
              <a:ext uri="{FF2B5EF4-FFF2-40B4-BE49-F238E27FC236}">
                <a16:creationId xmlns:a16="http://schemas.microsoft.com/office/drawing/2014/main" id="{8D0253C7-79C3-4C1A-A507-021B493F4FFC}"/>
              </a:ext>
            </a:extLst>
          </p:cNvPr>
          <p:cNvSpPr/>
          <p:nvPr/>
        </p:nvSpPr>
        <p:spPr>
          <a:xfrm>
            <a:off x="3786540" y="3142411"/>
            <a:ext cx="76200" cy="76200"/>
          </a:xfrm>
          <a:prstGeom prst="ellipse">
            <a:avLst/>
          </a:prstGeom>
          <a:solidFill>
            <a:srgbClr val="FF0000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" name="TextBox 87">
            <a:extLst>
              <a:ext uri="{FF2B5EF4-FFF2-40B4-BE49-F238E27FC236}">
                <a16:creationId xmlns:a16="http://schemas.microsoft.com/office/drawing/2014/main" id="{8E9D6E4D-5853-4540-BD42-58BAA78161C7}"/>
              </a:ext>
            </a:extLst>
          </p:cNvPr>
          <p:cNvSpPr txBox="1"/>
          <p:nvPr/>
        </p:nvSpPr>
        <p:spPr>
          <a:xfrm>
            <a:off x="2041850" y="2952562"/>
            <a:ext cx="1911433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Ottawa, Canada</a:t>
            </a:r>
          </a:p>
        </p:txBody>
      </p:sp>
      <p:sp>
        <p:nvSpPr>
          <p:cNvPr id="267" name="TextBox 88">
            <a:extLst>
              <a:ext uri="{FF2B5EF4-FFF2-40B4-BE49-F238E27FC236}">
                <a16:creationId xmlns:a16="http://schemas.microsoft.com/office/drawing/2014/main" id="{7FEF8550-CFE3-46FD-A893-D41700AF9A64}"/>
              </a:ext>
            </a:extLst>
          </p:cNvPr>
          <p:cNvSpPr txBox="1"/>
          <p:nvPr/>
        </p:nvSpPr>
        <p:spPr>
          <a:xfrm>
            <a:off x="2750156" y="3090259"/>
            <a:ext cx="1087862" cy="230832"/>
          </a:xfrm>
          <a:prstGeom prst="rect">
            <a:avLst/>
          </a:prstGeom>
          <a:noFill/>
          <a:ln w="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9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Toronto, Canada</a:t>
            </a:r>
          </a:p>
        </p:txBody>
      </p:sp>
    </p:spTree>
    <p:extLst>
      <p:ext uri="{BB962C8B-B14F-4D97-AF65-F5344CB8AC3E}">
        <p14:creationId xmlns:p14="http://schemas.microsoft.com/office/powerpoint/2010/main" val="8350231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58D4A-5017-4225-9CBF-502B471E8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Registers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4FC00173-56A4-4596-9881-E6892F6318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05014" y="2281238"/>
          <a:ext cx="8178796" cy="3286125"/>
        </p:xfrm>
        <a:graphic>
          <a:graphicData uri="http://schemas.openxmlformats.org/drawingml/2006/table">
            <a:tbl>
              <a:tblPr/>
              <a:tblGrid>
                <a:gridCol w="2170857">
                  <a:extLst>
                    <a:ext uri="{9D8B030D-6E8A-4147-A177-3AD203B41FA5}">
                      <a16:colId xmlns:a16="http://schemas.microsoft.com/office/drawing/2014/main" val="2964096071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60207684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4141858291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09856223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918041431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1046951059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304502863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077836203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1829897222"/>
                    </a:ext>
                  </a:extLst>
                </a:gridCol>
                <a:gridCol w="1133035">
                  <a:extLst>
                    <a:ext uri="{9D8B030D-6E8A-4147-A177-3AD203B41FA5}">
                      <a16:colId xmlns:a16="http://schemas.microsoft.com/office/drawing/2014/main" val="3345570757"/>
                    </a:ext>
                  </a:extLst>
                </a:gridCol>
              </a:tblGrid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Normal write to register: (A = 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55785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49310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386192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006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58429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endParaRPr lang="nb-NO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018151"/>
                  </a:ext>
                </a:extLst>
              </a:tr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Set bit(s) in register: (A |= B), long form: (A = A | 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56547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5502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0xA5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18625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58947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7952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71565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58D4A-5017-4225-9CBF-502B471E8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Registers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4FC00173-56A4-4596-9881-E6892F6318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05014" y="2281238"/>
          <a:ext cx="8178796" cy="3286125"/>
        </p:xfrm>
        <a:graphic>
          <a:graphicData uri="http://schemas.openxmlformats.org/drawingml/2006/table">
            <a:tbl>
              <a:tblPr/>
              <a:tblGrid>
                <a:gridCol w="2170857">
                  <a:extLst>
                    <a:ext uri="{9D8B030D-6E8A-4147-A177-3AD203B41FA5}">
                      <a16:colId xmlns:a16="http://schemas.microsoft.com/office/drawing/2014/main" val="2964096071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60207684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4141858291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09856223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918041431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1046951059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304502863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077836203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1829897222"/>
                    </a:ext>
                  </a:extLst>
                </a:gridCol>
                <a:gridCol w="1133035">
                  <a:extLst>
                    <a:ext uri="{9D8B030D-6E8A-4147-A177-3AD203B41FA5}">
                      <a16:colId xmlns:a16="http://schemas.microsoft.com/office/drawing/2014/main" val="3345570757"/>
                    </a:ext>
                  </a:extLst>
                </a:gridCol>
              </a:tblGrid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Normal write to register: (A = 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55785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49310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386192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300600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58429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endParaRPr lang="nb-NO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8018151"/>
                  </a:ext>
                </a:extLst>
              </a:tr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Set bit(s) in register: (A |= B), long form: (A = A | 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56547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5502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0xA5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18625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858947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0xA7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7952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73789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5EE0C-487E-466E-A74E-10382D964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Registers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8734EB5-0797-4EE2-9119-0407200D856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05014" y="2133600"/>
          <a:ext cx="8178796" cy="3581400"/>
        </p:xfrm>
        <a:graphic>
          <a:graphicData uri="http://schemas.openxmlformats.org/drawingml/2006/table">
            <a:tbl>
              <a:tblPr/>
              <a:tblGrid>
                <a:gridCol w="2170857">
                  <a:extLst>
                    <a:ext uri="{9D8B030D-6E8A-4147-A177-3AD203B41FA5}">
                      <a16:colId xmlns:a16="http://schemas.microsoft.com/office/drawing/2014/main" val="938769028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3855135794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931551142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956959950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400731680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33102271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414232390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790786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1757722170"/>
                    </a:ext>
                  </a:extLst>
                </a:gridCol>
                <a:gridCol w="1133035">
                  <a:extLst>
                    <a:ext uri="{9D8B030D-6E8A-4147-A177-3AD203B41FA5}">
                      <a16:colId xmlns:a16="http://schemas.microsoft.com/office/drawing/2014/main" val="1644591137"/>
                    </a:ext>
                  </a:extLst>
                </a:gridCol>
              </a:tblGrid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Clear bit(s) in register: (A &amp;= ~B), long form: (A = A &amp; ~B)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68401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657637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0xA5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577411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26081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Inverted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5197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37356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03703"/>
                  </a:ext>
                </a:extLst>
              </a:tr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Toggle bit(s) in register: (A ^= B), long form: (A = A ^ 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13504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10995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87927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40683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917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89603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5EE0C-487E-466E-A74E-10382D964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Registers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8734EB5-0797-4EE2-9119-0407200D856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05014" y="2133600"/>
          <a:ext cx="8178796" cy="3581400"/>
        </p:xfrm>
        <a:graphic>
          <a:graphicData uri="http://schemas.openxmlformats.org/drawingml/2006/table">
            <a:tbl>
              <a:tblPr/>
              <a:tblGrid>
                <a:gridCol w="2170857">
                  <a:extLst>
                    <a:ext uri="{9D8B030D-6E8A-4147-A177-3AD203B41FA5}">
                      <a16:colId xmlns:a16="http://schemas.microsoft.com/office/drawing/2014/main" val="938769028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3855135794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931551142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956959950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400731680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33102271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414232390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790786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1757722170"/>
                    </a:ext>
                  </a:extLst>
                </a:gridCol>
                <a:gridCol w="1133035">
                  <a:extLst>
                    <a:ext uri="{9D8B030D-6E8A-4147-A177-3AD203B41FA5}">
                      <a16:colId xmlns:a16="http://schemas.microsoft.com/office/drawing/2014/main" val="1644591137"/>
                    </a:ext>
                  </a:extLst>
                </a:gridCol>
              </a:tblGrid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Clear bit(s) in register: (A &amp;= ~B), long form: (A = A &amp; ~B)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68401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657637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0xA5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577411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chemeClr val="bg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26081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Inverted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0xDD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5197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37356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03703"/>
                  </a:ext>
                </a:extLst>
              </a:tr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Toggle bit(s) in register: (A ^= B), long form: (A = A ^ 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13504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10995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87927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40683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917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91425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5EE0C-487E-466E-A74E-10382D964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Registers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8734EB5-0797-4EE2-9119-0407200D856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05014" y="2133600"/>
          <a:ext cx="8178796" cy="3581400"/>
        </p:xfrm>
        <a:graphic>
          <a:graphicData uri="http://schemas.openxmlformats.org/drawingml/2006/table">
            <a:tbl>
              <a:tblPr/>
              <a:tblGrid>
                <a:gridCol w="2170857">
                  <a:extLst>
                    <a:ext uri="{9D8B030D-6E8A-4147-A177-3AD203B41FA5}">
                      <a16:colId xmlns:a16="http://schemas.microsoft.com/office/drawing/2014/main" val="938769028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3855135794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931551142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956959950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400731680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33102271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414232390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790786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1757722170"/>
                    </a:ext>
                  </a:extLst>
                </a:gridCol>
                <a:gridCol w="1133035">
                  <a:extLst>
                    <a:ext uri="{9D8B030D-6E8A-4147-A177-3AD203B41FA5}">
                      <a16:colId xmlns:a16="http://schemas.microsoft.com/office/drawing/2014/main" val="1644591137"/>
                    </a:ext>
                  </a:extLst>
                </a:gridCol>
              </a:tblGrid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Clear bit(s) in register: (A &amp;= ~B), long form: (A = A &amp; ~B)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68401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657637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0xA5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577411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26081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Inverted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0xDD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5197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37356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03703"/>
                  </a:ext>
                </a:extLst>
              </a:tr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Toggle bit(s) in register: (A ^= B), long form: (A = A ^ 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13504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10995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87927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40683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917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9443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5EE0C-487E-466E-A74E-10382D964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Registers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8734EB5-0797-4EE2-9119-0407200D856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05014" y="2133600"/>
          <a:ext cx="8178796" cy="3581400"/>
        </p:xfrm>
        <a:graphic>
          <a:graphicData uri="http://schemas.openxmlformats.org/drawingml/2006/table">
            <a:tbl>
              <a:tblPr/>
              <a:tblGrid>
                <a:gridCol w="2170857">
                  <a:extLst>
                    <a:ext uri="{9D8B030D-6E8A-4147-A177-3AD203B41FA5}">
                      <a16:colId xmlns:a16="http://schemas.microsoft.com/office/drawing/2014/main" val="938769028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3855135794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931551142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956959950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400731680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33102271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414232390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790786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1757722170"/>
                    </a:ext>
                  </a:extLst>
                </a:gridCol>
                <a:gridCol w="1133035">
                  <a:extLst>
                    <a:ext uri="{9D8B030D-6E8A-4147-A177-3AD203B41FA5}">
                      <a16:colId xmlns:a16="http://schemas.microsoft.com/office/drawing/2014/main" val="1644591137"/>
                    </a:ext>
                  </a:extLst>
                </a:gridCol>
              </a:tblGrid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Clear bit(s) in register: (A &amp;= ~B), long form: (A = A &amp; ~B)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68401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657637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0xA5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577411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26081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Inverted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0xDD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5197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37356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03703"/>
                  </a:ext>
                </a:extLst>
              </a:tr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Toggle bit(s) in register: (A ^= B), long form: (A = A ^ 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13504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10995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87927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40683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917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57531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5EE0C-487E-466E-A74E-10382D964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Registers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8734EB5-0797-4EE2-9119-0407200D856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05014" y="2133600"/>
          <a:ext cx="8178796" cy="3581400"/>
        </p:xfrm>
        <a:graphic>
          <a:graphicData uri="http://schemas.openxmlformats.org/drawingml/2006/table">
            <a:tbl>
              <a:tblPr/>
              <a:tblGrid>
                <a:gridCol w="2170857">
                  <a:extLst>
                    <a:ext uri="{9D8B030D-6E8A-4147-A177-3AD203B41FA5}">
                      <a16:colId xmlns:a16="http://schemas.microsoft.com/office/drawing/2014/main" val="938769028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3855135794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931551142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956959950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400731680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33102271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414232390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790786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1757722170"/>
                    </a:ext>
                  </a:extLst>
                </a:gridCol>
                <a:gridCol w="1133035">
                  <a:extLst>
                    <a:ext uri="{9D8B030D-6E8A-4147-A177-3AD203B41FA5}">
                      <a16:colId xmlns:a16="http://schemas.microsoft.com/office/drawing/2014/main" val="1644591137"/>
                    </a:ext>
                  </a:extLst>
                </a:gridCol>
              </a:tblGrid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Clear bit(s) in register: (A &amp;= ~B), long form: (A = A &amp; ~B)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68401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657637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0xA5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577411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26081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Inverted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0xDD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5197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37356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03703"/>
                  </a:ext>
                </a:extLst>
              </a:tr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Toggle bit(s) in register: (A ^= B), long form: (A = A ^ 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13504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10995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87927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40683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917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8671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5EE0C-487E-466E-A74E-10382D964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Registers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8734EB5-0797-4EE2-9119-0407200D856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05014" y="2133600"/>
          <a:ext cx="8178796" cy="3581400"/>
        </p:xfrm>
        <a:graphic>
          <a:graphicData uri="http://schemas.openxmlformats.org/drawingml/2006/table">
            <a:tbl>
              <a:tblPr/>
              <a:tblGrid>
                <a:gridCol w="2170857">
                  <a:extLst>
                    <a:ext uri="{9D8B030D-6E8A-4147-A177-3AD203B41FA5}">
                      <a16:colId xmlns:a16="http://schemas.microsoft.com/office/drawing/2014/main" val="938769028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3855135794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931551142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956959950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400731680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33102271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414232390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790786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1757722170"/>
                    </a:ext>
                  </a:extLst>
                </a:gridCol>
                <a:gridCol w="1133035">
                  <a:extLst>
                    <a:ext uri="{9D8B030D-6E8A-4147-A177-3AD203B41FA5}">
                      <a16:colId xmlns:a16="http://schemas.microsoft.com/office/drawing/2014/main" val="1644591137"/>
                    </a:ext>
                  </a:extLst>
                </a:gridCol>
              </a:tblGrid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Clear bit(s) in register: (A &amp;= ~B), long form: (A = A &amp; ~B)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68401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657637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0xA5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577411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26081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Inverted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0xDD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5197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37356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03703"/>
                  </a:ext>
                </a:extLst>
              </a:tr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Toggle bit(s) in register: (A ^= B), long form: (A = A ^ 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13504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10995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87927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40683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~x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~x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91764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37BBA5F-C7A8-49AA-8756-EBE780EF423F}"/>
              </a:ext>
            </a:extLst>
          </p:cNvPr>
          <p:cNvSpPr txBox="1"/>
          <p:nvPr/>
        </p:nvSpPr>
        <p:spPr>
          <a:xfrm>
            <a:off x="2005014" y="5867401"/>
            <a:ext cx="8770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If a bit in B is ‘1’, the corresponding bit in A will be inverted (toggled).</a:t>
            </a:r>
          </a:p>
        </p:txBody>
      </p:sp>
    </p:spTree>
    <p:extLst>
      <p:ext uri="{BB962C8B-B14F-4D97-AF65-F5344CB8AC3E}">
        <p14:creationId xmlns:p14="http://schemas.microsoft.com/office/powerpoint/2010/main" val="14815865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5EE0C-487E-466E-A74E-10382D964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Bits &amp; Registers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8734EB5-0797-4EE2-9119-0407200D856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05014" y="2133600"/>
          <a:ext cx="8178796" cy="3581400"/>
        </p:xfrm>
        <a:graphic>
          <a:graphicData uri="http://schemas.openxmlformats.org/drawingml/2006/table">
            <a:tbl>
              <a:tblPr/>
              <a:tblGrid>
                <a:gridCol w="2170857">
                  <a:extLst>
                    <a:ext uri="{9D8B030D-6E8A-4147-A177-3AD203B41FA5}">
                      <a16:colId xmlns:a16="http://schemas.microsoft.com/office/drawing/2014/main" val="938769028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3855135794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931551142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956959950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400731680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33102271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414232390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27907865"/>
                    </a:ext>
                  </a:extLst>
                </a:gridCol>
                <a:gridCol w="609363">
                  <a:extLst>
                    <a:ext uri="{9D8B030D-6E8A-4147-A177-3AD203B41FA5}">
                      <a16:colId xmlns:a16="http://schemas.microsoft.com/office/drawing/2014/main" val="1757722170"/>
                    </a:ext>
                  </a:extLst>
                </a:gridCol>
                <a:gridCol w="1133035">
                  <a:extLst>
                    <a:ext uri="{9D8B030D-6E8A-4147-A177-3AD203B41FA5}">
                      <a16:colId xmlns:a16="http://schemas.microsoft.com/office/drawing/2014/main" val="1644591137"/>
                    </a:ext>
                  </a:extLst>
                </a:gridCol>
              </a:tblGrid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Clear bit(s) in register: (A &amp;= ~B), long form: (A = A &amp; ~B)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68401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657637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0xA5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577411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DDDDDD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26081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Inverted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0xDD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55197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373567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03703"/>
                  </a:ext>
                </a:extLst>
              </a:tr>
              <a:tr h="30480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Toggle bit(s) in register: (A ^= B), long form: (A = A ^ B)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13504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Operation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bit 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109954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Register value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0xA5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87927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New value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40683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Updated register 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0x87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91764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1C2D9CC-78CC-44A5-B824-37D45F82C9C5}"/>
              </a:ext>
            </a:extLst>
          </p:cNvPr>
          <p:cNvSpPr txBox="1"/>
          <p:nvPr/>
        </p:nvSpPr>
        <p:spPr>
          <a:xfrm>
            <a:off x="2005014" y="5867401"/>
            <a:ext cx="8770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If a bit in B is ‘1’, the corresponding bit in A will be inverted (toggled).</a:t>
            </a:r>
          </a:p>
        </p:txBody>
      </p:sp>
    </p:spTree>
    <p:extLst>
      <p:ext uri="{BB962C8B-B14F-4D97-AF65-F5344CB8AC3E}">
        <p14:creationId xmlns:p14="http://schemas.microsoft.com/office/powerpoint/2010/main" val="27108323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7AF3F-2793-42C4-BA48-65CFD4495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Bit-fu 2nd Dan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A806FBC-FA1A-4270-83DE-6AE8A32B83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540570"/>
              </p:ext>
            </p:extLst>
          </p:nvPr>
        </p:nvGraphicFramePr>
        <p:xfrm>
          <a:off x="2398712" y="1504950"/>
          <a:ext cx="7391400" cy="3848100"/>
        </p:xfrm>
        <a:graphic>
          <a:graphicData uri="http://schemas.openxmlformats.org/drawingml/2006/table">
            <a:tbl>
              <a:tblPr/>
              <a:tblGrid>
                <a:gridCol w="1093965">
                  <a:extLst>
                    <a:ext uri="{9D8B030D-6E8A-4147-A177-3AD203B41FA5}">
                      <a16:colId xmlns:a16="http://schemas.microsoft.com/office/drawing/2014/main" val="2629579334"/>
                    </a:ext>
                  </a:extLst>
                </a:gridCol>
                <a:gridCol w="1512526">
                  <a:extLst>
                    <a:ext uri="{9D8B030D-6E8A-4147-A177-3AD203B41FA5}">
                      <a16:colId xmlns:a16="http://schemas.microsoft.com/office/drawing/2014/main" val="4051059784"/>
                    </a:ext>
                  </a:extLst>
                </a:gridCol>
                <a:gridCol w="4784909">
                  <a:extLst>
                    <a:ext uri="{9D8B030D-6E8A-4147-A177-3AD203B41FA5}">
                      <a16:colId xmlns:a16="http://schemas.microsoft.com/office/drawing/2014/main" val="1889941007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Syntax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Long Form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1302640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|=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A | 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Bitwise OR of A and 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056843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&amp;=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A &amp; 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Bitwise AND of A and 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194847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^=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A ^ 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Bitwise XOR of A and 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81218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&amp;= ~B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A &amp; (~B)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Bitwise AND of A and NOT 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2429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+=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A + 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Add A and 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12648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-=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A - B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Subtract B from 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967611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*=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A * 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Multiply A with 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822953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/= 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A / 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Divide A with 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318146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&gt;&gt;= 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A &gt;&gt; 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Right shift A n bits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8107839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&lt;&lt;= 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A &lt;&lt; 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Left shift A n bits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09956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A++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A + 1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Add 1 to A (Increment)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36959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A--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nb-NO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A - 1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 = Subtract 1 from A (Decrement)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526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5258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D97EA-ED4B-432F-997B-AE54E5263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µBedpress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ED539-6547-4A64-99B9-CAF4D351D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b-NO"/>
          </a:p>
          <a:p>
            <a:pPr marL="0" indent="0" algn="ctr">
              <a:buNone/>
            </a:pPr>
            <a:r>
              <a:rPr lang="nb-NO"/>
              <a:t>Microchip Technology Norway AS</a:t>
            </a:r>
          </a:p>
          <a:p>
            <a:pPr lvl="1"/>
            <a:r>
              <a:rPr lang="nb-NO"/>
              <a:t>~130 employees</a:t>
            </a:r>
          </a:p>
          <a:p>
            <a:pPr lvl="1"/>
            <a:r>
              <a:rPr lang="nb-NO"/>
              <a:t>Located at Lyngården, Moholt</a:t>
            </a:r>
          </a:p>
          <a:p>
            <a:pPr lvl="1"/>
            <a:r>
              <a:rPr lang="nb-NO"/>
              <a:t>Design, Test, Tools, Applications, Marketing</a:t>
            </a:r>
          </a:p>
          <a:p>
            <a:pPr lvl="2"/>
            <a:r>
              <a:rPr lang="nb-NO"/>
              <a:t>8-bit Microcontrollers – AVR</a:t>
            </a:r>
          </a:p>
          <a:p>
            <a:pPr lvl="2"/>
            <a:r>
              <a:rPr lang="nb-NO"/>
              <a:t>Human-Machine Interface – maXTouch</a:t>
            </a:r>
          </a:p>
          <a:p>
            <a:pPr lvl="2"/>
            <a:r>
              <a:rPr lang="nb-NO"/>
              <a:t>Tools, Microchip Studio, MPLAB X IDE, Code composers</a:t>
            </a:r>
          </a:p>
          <a:p>
            <a:pPr lvl="2"/>
            <a:endParaRPr lang="nb-NO"/>
          </a:p>
          <a:p>
            <a:pPr lvl="1"/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30A14A-909E-410D-A7E1-7A96D190E9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8" t="16666" r="13889" b="18056"/>
          <a:stretch/>
        </p:blipFill>
        <p:spPr>
          <a:xfrm>
            <a:off x="7894449" y="1879356"/>
            <a:ext cx="3429000" cy="309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373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33D76-2E26-479D-A7F3-B2A0FF51F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77ACD-A80E-4DAD-9629-28F4A2487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C example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321A32-A274-4AAD-BEFB-8E2CB696BDB3}"/>
              </a:ext>
            </a:extLst>
          </p:cNvPr>
          <p:cNvSpPr/>
          <p:nvPr/>
        </p:nvSpPr>
        <p:spPr>
          <a:xfrm>
            <a:off x="2132012" y="2133600"/>
            <a:ext cx="7924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8000"/>
                </a:solidFill>
                <a:latin typeface="Consolas" panose="020B0609020204030204" pitchFamily="49" charset="0"/>
              </a:rPr>
              <a:t>// Start out with pins PA2 and PA3 high</a:t>
            </a:r>
            <a:endParaRPr lang="en-US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PORTA.OUT = (</a:t>
            </a:r>
            <a:r>
              <a:rPr lang="en-US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>
                <a:solidFill>
                  <a:srgbClr val="7030A0"/>
                </a:solidFill>
                <a:latin typeface="Consolas" panose="020B0609020204030204" pitchFamily="49" charset="0"/>
              </a:rPr>
              <a:t>PIN3_bp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) | (</a:t>
            </a:r>
            <a:r>
              <a:rPr lang="en-US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>
                <a:solidFill>
                  <a:srgbClr val="7030A0"/>
                </a:solidFill>
                <a:latin typeface="Consolas" panose="020B0609020204030204" pitchFamily="49" charset="0"/>
              </a:rPr>
              <a:t>PIN2_bp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b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>
                <a:solidFill>
                  <a:srgbClr val="008000"/>
                </a:solidFill>
                <a:latin typeface="Consolas" panose="020B0609020204030204" pitchFamily="49" charset="0"/>
              </a:rPr>
              <a:t>// Set PA5 high without changing PA2 and PA3</a:t>
            </a:r>
            <a:endParaRPr lang="en-US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PORTA.OUT |= (</a:t>
            </a:r>
            <a:r>
              <a:rPr lang="en-US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>
                <a:solidFill>
                  <a:srgbClr val="7030A0"/>
                </a:solidFill>
                <a:latin typeface="Consolas" panose="020B0609020204030204" pitchFamily="49" charset="0"/>
              </a:rPr>
              <a:t>PIN5_bp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b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>
                <a:solidFill>
                  <a:srgbClr val="008000"/>
                </a:solidFill>
                <a:latin typeface="Consolas" panose="020B0609020204030204" pitchFamily="49" charset="0"/>
              </a:rPr>
              <a:t>// Set PA2 low without changing PA5 and PA3</a:t>
            </a:r>
            <a:endParaRPr lang="en-US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PORTA.OUT &amp;= ~(</a:t>
            </a:r>
            <a:r>
              <a:rPr lang="en-US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>
                <a:solidFill>
                  <a:srgbClr val="7030A0"/>
                </a:solidFill>
                <a:latin typeface="Consolas" panose="020B0609020204030204" pitchFamily="49" charset="0"/>
              </a:rPr>
              <a:t>PIN2_bp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8557998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33D76-2E26-479D-A7F3-B2A0FF51F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77ACD-A80E-4DAD-9629-28F4A2487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C example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321A32-A274-4AAD-BEFB-8E2CB696BDB3}"/>
              </a:ext>
            </a:extLst>
          </p:cNvPr>
          <p:cNvSpPr/>
          <p:nvPr/>
        </p:nvSpPr>
        <p:spPr>
          <a:xfrm>
            <a:off x="2132012" y="2133600"/>
            <a:ext cx="7924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8000"/>
                </a:solidFill>
                <a:latin typeface="Consolas" panose="020B0609020204030204" pitchFamily="49" charset="0"/>
              </a:rPr>
              <a:t>// Start out with pins PA2 and PA3 high</a:t>
            </a:r>
            <a:endParaRPr lang="en-US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PORTA.OUT = (</a:t>
            </a:r>
            <a:r>
              <a:rPr lang="en-US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>
                <a:solidFill>
                  <a:srgbClr val="0000FF"/>
                </a:solidFill>
                <a:latin typeface="Consolas" panose="020B0609020204030204" pitchFamily="49" charset="0"/>
              </a:rPr>
              <a:t>PIN3_bp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) | (</a:t>
            </a:r>
            <a:r>
              <a:rPr lang="en-US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>
                <a:solidFill>
                  <a:srgbClr val="0000FF"/>
                </a:solidFill>
                <a:latin typeface="Consolas" panose="020B0609020204030204" pitchFamily="49" charset="0"/>
              </a:rPr>
              <a:t>PIN2_bp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b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>
                <a:solidFill>
                  <a:srgbClr val="008000"/>
                </a:solidFill>
                <a:latin typeface="Consolas" panose="020B0609020204030204" pitchFamily="49" charset="0"/>
              </a:rPr>
              <a:t>// Set PA5 high without changing PA2 and PA3</a:t>
            </a:r>
            <a:endParaRPr lang="en-US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PORTA.OUT |= (</a:t>
            </a:r>
            <a:r>
              <a:rPr lang="en-US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>
                <a:solidFill>
                  <a:srgbClr val="7030A0"/>
                </a:solidFill>
                <a:latin typeface="Consolas" panose="020B0609020204030204" pitchFamily="49" charset="0"/>
              </a:rPr>
              <a:t>PIN5_bp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b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>
                <a:solidFill>
                  <a:srgbClr val="008000"/>
                </a:solidFill>
                <a:latin typeface="Consolas" panose="020B0609020204030204" pitchFamily="49" charset="0"/>
              </a:rPr>
              <a:t>// Set PA2 low without changing PA5 and PA3</a:t>
            </a:r>
            <a:endParaRPr lang="en-US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PORTA.OUT &amp;= ~(</a:t>
            </a:r>
            <a:r>
              <a:rPr lang="en-US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>
                <a:solidFill>
                  <a:srgbClr val="7030A0"/>
                </a:solidFill>
                <a:latin typeface="Consolas" panose="020B0609020204030204" pitchFamily="49" charset="0"/>
              </a:rPr>
              <a:t>PIN2_bp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100E05-4FD9-4CCE-BD31-6AA4183C10B3}"/>
              </a:ext>
            </a:extLst>
          </p:cNvPr>
          <p:cNvSpPr/>
          <p:nvPr/>
        </p:nvSpPr>
        <p:spPr>
          <a:xfrm>
            <a:off x="1865312" y="2057400"/>
            <a:ext cx="8458200" cy="10668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5842CF-3DCD-4159-AC22-4A21F2EB4B6C}"/>
              </a:ext>
            </a:extLst>
          </p:cNvPr>
          <p:cNvSpPr txBox="1"/>
          <p:nvPr/>
        </p:nvSpPr>
        <p:spPr>
          <a:xfrm>
            <a:off x="4265612" y="2133601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>
                <a:highlight>
                  <a:srgbClr val="FFFFFF"/>
                </a:highlight>
              </a:rPr>
              <a:t>0b00001100</a:t>
            </a:r>
          </a:p>
        </p:txBody>
      </p:sp>
    </p:spTree>
    <p:extLst>
      <p:ext uri="{BB962C8B-B14F-4D97-AF65-F5344CB8AC3E}">
        <p14:creationId xmlns:p14="http://schemas.microsoft.com/office/powerpoint/2010/main" val="34331693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33D76-2E26-479D-A7F3-B2A0FF51F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77ACD-A80E-4DAD-9629-28F4A2487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C example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321A32-A274-4AAD-BEFB-8E2CB696BDB3}"/>
              </a:ext>
            </a:extLst>
          </p:cNvPr>
          <p:cNvSpPr/>
          <p:nvPr/>
        </p:nvSpPr>
        <p:spPr>
          <a:xfrm>
            <a:off x="2132012" y="2133600"/>
            <a:ext cx="7924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8000"/>
                </a:solidFill>
                <a:latin typeface="Consolas" panose="020B0609020204030204" pitchFamily="49" charset="0"/>
              </a:rPr>
              <a:t>// Start out with pins PA2 and PA3 high</a:t>
            </a:r>
            <a:endParaRPr lang="en-US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PORTA.OUT = (</a:t>
            </a:r>
            <a:r>
              <a:rPr lang="en-US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>
                <a:solidFill>
                  <a:srgbClr val="0000FF"/>
                </a:solidFill>
                <a:latin typeface="Consolas" panose="020B0609020204030204" pitchFamily="49" charset="0"/>
              </a:rPr>
              <a:t>PIN3_bp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) | (</a:t>
            </a:r>
            <a:r>
              <a:rPr lang="en-US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>
                <a:solidFill>
                  <a:srgbClr val="0000FF"/>
                </a:solidFill>
                <a:latin typeface="Consolas" panose="020B0609020204030204" pitchFamily="49" charset="0"/>
              </a:rPr>
              <a:t>PIN2_bp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b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>
                <a:solidFill>
                  <a:srgbClr val="008000"/>
                </a:solidFill>
                <a:latin typeface="Consolas" panose="020B0609020204030204" pitchFamily="49" charset="0"/>
              </a:rPr>
              <a:t>// Set PA5 high without changing PA2 and PA3</a:t>
            </a:r>
            <a:endParaRPr lang="en-US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PORTA.OUT |= (</a:t>
            </a:r>
            <a:r>
              <a:rPr lang="en-US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>
                <a:solidFill>
                  <a:srgbClr val="0000FF"/>
                </a:solidFill>
                <a:latin typeface="Consolas" panose="020B0609020204030204" pitchFamily="49" charset="0"/>
              </a:rPr>
              <a:t>PIN5_bp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b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>
                <a:solidFill>
                  <a:srgbClr val="008000"/>
                </a:solidFill>
                <a:latin typeface="Consolas" panose="020B0609020204030204" pitchFamily="49" charset="0"/>
              </a:rPr>
              <a:t>// Set PA2 low without changing PA5 and PA3</a:t>
            </a:r>
            <a:endParaRPr lang="en-US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PORTA.OUT &amp;= ~(</a:t>
            </a:r>
            <a:r>
              <a:rPr lang="en-US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>
                <a:solidFill>
                  <a:srgbClr val="7030A0"/>
                </a:solidFill>
                <a:latin typeface="Consolas" panose="020B0609020204030204" pitchFamily="49" charset="0"/>
              </a:rPr>
              <a:t>PIN2_bp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100E05-4FD9-4CCE-BD31-6AA4183C10B3}"/>
              </a:ext>
            </a:extLst>
          </p:cNvPr>
          <p:cNvSpPr/>
          <p:nvPr/>
        </p:nvSpPr>
        <p:spPr>
          <a:xfrm>
            <a:off x="1865312" y="2057400"/>
            <a:ext cx="8458200" cy="22098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5842CF-3DCD-4159-AC22-4A21F2EB4B6C}"/>
              </a:ext>
            </a:extLst>
          </p:cNvPr>
          <p:cNvSpPr txBox="1"/>
          <p:nvPr/>
        </p:nvSpPr>
        <p:spPr>
          <a:xfrm>
            <a:off x="4265612" y="3241596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>
                <a:highlight>
                  <a:srgbClr val="FFFFFF"/>
                </a:highlight>
              </a:rPr>
              <a:t>0b00</a:t>
            </a:r>
            <a:r>
              <a:rPr lang="nb-NO" sz="4800">
                <a:solidFill>
                  <a:srgbClr val="00B050"/>
                </a:solidFill>
                <a:highlight>
                  <a:srgbClr val="FFFFFF"/>
                </a:highlight>
              </a:rPr>
              <a:t>1</a:t>
            </a:r>
            <a:r>
              <a:rPr lang="nb-NO" sz="4800">
                <a:highlight>
                  <a:srgbClr val="FFFFFF"/>
                </a:highlight>
              </a:rPr>
              <a:t>01100</a:t>
            </a:r>
          </a:p>
        </p:txBody>
      </p:sp>
    </p:spTree>
    <p:extLst>
      <p:ext uri="{BB962C8B-B14F-4D97-AF65-F5344CB8AC3E}">
        <p14:creationId xmlns:p14="http://schemas.microsoft.com/office/powerpoint/2010/main" val="41266707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33D76-2E26-479D-A7F3-B2A0FF51F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77ACD-A80E-4DAD-9629-28F4A2487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C example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321A32-A274-4AAD-BEFB-8E2CB696BDB3}"/>
              </a:ext>
            </a:extLst>
          </p:cNvPr>
          <p:cNvSpPr/>
          <p:nvPr/>
        </p:nvSpPr>
        <p:spPr>
          <a:xfrm>
            <a:off x="2132012" y="2133600"/>
            <a:ext cx="7924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8000"/>
                </a:solidFill>
                <a:latin typeface="Consolas" panose="020B0609020204030204" pitchFamily="49" charset="0"/>
              </a:rPr>
              <a:t>// Start out with pins PA2 and PA3 high</a:t>
            </a:r>
            <a:endParaRPr lang="en-US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PORTA.OUT = (</a:t>
            </a:r>
            <a:r>
              <a:rPr lang="en-US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>
                <a:solidFill>
                  <a:srgbClr val="0000FF"/>
                </a:solidFill>
                <a:latin typeface="Consolas" panose="020B0609020204030204" pitchFamily="49" charset="0"/>
              </a:rPr>
              <a:t>PIN3_bp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) | (</a:t>
            </a:r>
            <a:r>
              <a:rPr lang="en-US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>
                <a:solidFill>
                  <a:srgbClr val="0000FF"/>
                </a:solidFill>
                <a:latin typeface="Consolas" panose="020B0609020204030204" pitchFamily="49" charset="0"/>
              </a:rPr>
              <a:t>PIN2_bp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b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>
                <a:solidFill>
                  <a:srgbClr val="008000"/>
                </a:solidFill>
                <a:latin typeface="Consolas" panose="020B0609020204030204" pitchFamily="49" charset="0"/>
              </a:rPr>
              <a:t>// Set PA5 high without changing PA2 and PA3</a:t>
            </a:r>
            <a:endParaRPr lang="en-US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PORTA.OUT |= (</a:t>
            </a:r>
            <a:r>
              <a:rPr lang="en-US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>
                <a:solidFill>
                  <a:srgbClr val="0000FF"/>
                </a:solidFill>
                <a:latin typeface="Consolas" panose="020B0609020204030204" pitchFamily="49" charset="0"/>
              </a:rPr>
              <a:t>PIN5_bp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b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>
                <a:solidFill>
                  <a:srgbClr val="008000"/>
                </a:solidFill>
                <a:latin typeface="Consolas" panose="020B0609020204030204" pitchFamily="49" charset="0"/>
              </a:rPr>
              <a:t>// Set PA2 low without changing PA5 and PA3</a:t>
            </a:r>
            <a:endParaRPr lang="en-US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PORTA.OUT &amp;= ~(</a:t>
            </a:r>
            <a:r>
              <a:rPr lang="en-US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>
                <a:solidFill>
                  <a:srgbClr val="0000FF"/>
                </a:solidFill>
                <a:latin typeface="Consolas" panose="020B0609020204030204" pitchFamily="49" charset="0"/>
              </a:rPr>
              <a:t>PIN2_bp</a:t>
            </a:r>
            <a:r>
              <a:rPr lang="en-US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100E05-4FD9-4CCE-BD31-6AA4183C10B3}"/>
              </a:ext>
            </a:extLst>
          </p:cNvPr>
          <p:cNvSpPr/>
          <p:nvPr/>
        </p:nvSpPr>
        <p:spPr>
          <a:xfrm>
            <a:off x="1865312" y="2057400"/>
            <a:ext cx="8458200" cy="35052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5842CF-3DCD-4159-AC22-4A21F2EB4B6C}"/>
              </a:ext>
            </a:extLst>
          </p:cNvPr>
          <p:cNvSpPr txBox="1"/>
          <p:nvPr/>
        </p:nvSpPr>
        <p:spPr>
          <a:xfrm>
            <a:off x="4265612" y="4349592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>
                <a:highlight>
                  <a:srgbClr val="FFFFFF"/>
                </a:highlight>
              </a:rPr>
              <a:t>0b00101</a:t>
            </a:r>
            <a:r>
              <a:rPr lang="nb-NO" sz="4800">
                <a:solidFill>
                  <a:srgbClr val="FF0000"/>
                </a:solidFill>
                <a:highlight>
                  <a:srgbClr val="FFFFFF"/>
                </a:highlight>
              </a:rPr>
              <a:t>0</a:t>
            </a:r>
            <a:r>
              <a:rPr lang="nb-NO" sz="4800">
                <a:highlight>
                  <a:srgbClr val="FFFFFF"/>
                </a:highlight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2580907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A965B-D443-4E2C-8D94-67296F72F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26B53-D9F0-40BF-8611-400FF0DE6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370" y="1039091"/>
            <a:ext cx="9829800" cy="5412311"/>
          </a:xfrm>
        </p:spPr>
        <p:txBody>
          <a:bodyPr/>
          <a:lstStyle/>
          <a:p>
            <a:r>
              <a:rPr lang="nb-NO"/>
              <a:t>Check if bit(s) are set</a:t>
            </a:r>
          </a:p>
          <a:p>
            <a:endParaRPr lang="nb-NO"/>
          </a:p>
          <a:p>
            <a:endParaRPr lang="nb-NO"/>
          </a:p>
          <a:p>
            <a:endParaRPr lang="nb-NO"/>
          </a:p>
          <a:p>
            <a:r>
              <a:rPr lang="nb-NO"/>
              <a:t>In C, everything except 0 is «True»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BEF76-4852-4177-B1C7-506D05CBCEC3}"/>
              </a:ext>
            </a:extLst>
          </p:cNvPr>
          <p:cNvSpPr/>
          <p:nvPr/>
        </p:nvSpPr>
        <p:spPr>
          <a:xfrm>
            <a:off x="1065212" y="1654444"/>
            <a:ext cx="9829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if (PORTA.IN &amp; (</a:t>
            </a:r>
            <a:r>
              <a:rPr lang="en-US" sz="280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2800">
                <a:solidFill>
                  <a:srgbClr val="7030A0"/>
                </a:solidFill>
                <a:latin typeface="Consolas" panose="020B0609020204030204" pitchFamily="49" charset="0"/>
              </a:rPr>
              <a:t>PIN3_bp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) ) {</a:t>
            </a:r>
          </a:p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	  </a:t>
            </a:r>
            <a:r>
              <a:rPr lang="en-US" sz="2800">
                <a:solidFill>
                  <a:srgbClr val="00B050"/>
                </a:solidFill>
                <a:latin typeface="Consolas" panose="020B0609020204030204" pitchFamily="49" charset="0"/>
              </a:rPr>
              <a:t>// PA3 is high, do something</a:t>
            </a:r>
          </a:p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pPr lvl="4"/>
            <a:endParaRPr lang="en-US" sz="28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4"/>
            <a:endParaRPr lang="en-US" sz="28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4"/>
            <a:endParaRPr lang="en-US" sz="28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if (PORTA.IN &amp; (</a:t>
            </a:r>
            <a:r>
              <a:rPr lang="en-US" sz="280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2800">
                <a:solidFill>
                  <a:srgbClr val="7030A0"/>
                </a:solidFill>
                <a:latin typeface="Consolas" panose="020B0609020204030204" pitchFamily="49" charset="0"/>
              </a:rPr>
              <a:t>PIN3_bp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) != 0) {</a:t>
            </a:r>
          </a:p>
          <a:p>
            <a:pPr lvl="4"/>
            <a:r>
              <a:rPr lang="en-US" sz="2800">
                <a:solidFill>
                  <a:srgbClr val="00B050"/>
                </a:solidFill>
                <a:latin typeface="Consolas" panose="020B0609020204030204" pitchFamily="49" charset="0"/>
              </a:rPr>
              <a:t>	  // PA3 is high, do something</a:t>
            </a:r>
            <a:endParaRPr lang="en-US" sz="28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3943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A965B-D443-4E2C-8D94-67296F72F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26B53-D9F0-40BF-8611-400FF0DE6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371" y="1039091"/>
            <a:ext cx="9829800" cy="5412311"/>
          </a:xfrm>
        </p:spPr>
        <p:txBody>
          <a:bodyPr/>
          <a:lstStyle/>
          <a:p>
            <a:r>
              <a:rPr lang="nb-NO"/>
              <a:t>Check if bit(s) are cleared</a:t>
            </a:r>
          </a:p>
          <a:p>
            <a:endParaRPr lang="nb-NO"/>
          </a:p>
          <a:p>
            <a:endParaRPr lang="nb-NO"/>
          </a:p>
          <a:p>
            <a:endParaRPr lang="nb-NO"/>
          </a:p>
          <a:p>
            <a:r>
              <a:rPr lang="nb-NO"/>
              <a:t>Can also be written as compare with 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BEF76-4852-4177-B1C7-506D05CBCEC3}"/>
              </a:ext>
            </a:extLst>
          </p:cNvPr>
          <p:cNvSpPr/>
          <p:nvPr/>
        </p:nvSpPr>
        <p:spPr>
          <a:xfrm>
            <a:off x="1065212" y="1654445"/>
            <a:ext cx="9829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if (!(PORTA.IN &amp; (</a:t>
            </a:r>
            <a:r>
              <a:rPr lang="en-US" sz="280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2800">
                <a:solidFill>
                  <a:srgbClr val="7030A0"/>
                </a:solidFill>
                <a:latin typeface="Consolas" panose="020B0609020204030204" pitchFamily="49" charset="0"/>
              </a:rPr>
              <a:t>PIN3_bp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))) {</a:t>
            </a:r>
          </a:p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2800">
                <a:solidFill>
                  <a:srgbClr val="00B050"/>
                </a:solidFill>
                <a:latin typeface="Consolas" panose="020B0609020204030204" pitchFamily="49" charset="0"/>
              </a:rPr>
              <a:t>// PA3 is low, do something</a:t>
            </a:r>
          </a:p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pPr lvl="4"/>
            <a:endParaRPr lang="en-US" sz="28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4"/>
            <a:endParaRPr lang="en-US" sz="28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4"/>
            <a:endParaRPr lang="en-US" sz="28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if (PORTA.IN &amp; (</a:t>
            </a:r>
            <a:r>
              <a:rPr lang="en-US" sz="280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2800">
                <a:solidFill>
                  <a:srgbClr val="7030A0"/>
                </a:solidFill>
                <a:latin typeface="Consolas" panose="020B0609020204030204" pitchFamily="49" charset="0"/>
              </a:rPr>
              <a:t>PIN3_bp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) == 0) {</a:t>
            </a:r>
          </a:p>
          <a:p>
            <a:pPr lvl="4"/>
            <a:r>
              <a:rPr lang="en-US" sz="2800">
                <a:solidFill>
                  <a:srgbClr val="00B050"/>
                </a:solidFill>
                <a:latin typeface="Consolas" panose="020B0609020204030204" pitchFamily="49" charset="0"/>
              </a:rPr>
              <a:t>	  // PA3 is low, do something</a:t>
            </a:r>
            <a:endParaRPr lang="en-US" sz="28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3799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A965B-D443-4E2C-8D94-67296F72F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Registers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26B53-D9F0-40BF-8611-400FF0DE6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370" y="1039091"/>
            <a:ext cx="9829800" cy="5412311"/>
          </a:xfrm>
        </p:spPr>
        <p:txBody>
          <a:bodyPr/>
          <a:lstStyle/>
          <a:p>
            <a:r>
              <a:rPr lang="nb-NO"/>
              <a:t>Store the current register state</a:t>
            </a:r>
          </a:p>
          <a:p>
            <a:endParaRPr lang="nb-NO"/>
          </a:p>
          <a:p>
            <a:r>
              <a:rPr lang="nb-NO"/>
              <a:t>Check if bit </a:t>
            </a:r>
            <a:r>
              <a:rPr lang="nb-NO" u="sng"/>
              <a:t>was</a:t>
            </a:r>
            <a:r>
              <a:rPr lang="nb-NO"/>
              <a:t> set, may have changed</a:t>
            </a:r>
          </a:p>
          <a:p>
            <a:endParaRPr lang="nb-NO"/>
          </a:p>
          <a:p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EBEF76-4852-4177-B1C7-506D05CBCEC3}"/>
              </a:ext>
            </a:extLst>
          </p:cNvPr>
          <p:cNvSpPr/>
          <p:nvPr/>
        </p:nvSpPr>
        <p:spPr>
          <a:xfrm>
            <a:off x="1065212" y="1620540"/>
            <a:ext cx="9829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uint8_t </a:t>
            </a:r>
            <a:r>
              <a:rPr lang="en-US" sz="2800" err="1">
                <a:solidFill>
                  <a:srgbClr val="000000"/>
                </a:solidFill>
                <a:latin typeface="Consolas" panose="020B0609020204030204" pitchFamily="49" charset="0"/>
              </a:rPr>
              <a:t>my_variable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 = PORTA.IN;</a:t>
            </a:r>
          </a:p>
          <a:p>
            <a:pPr lvl="4"/>
            <a:endParaRPr lang="en-US" sz="28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4"/>
            <a:endParaRPr lang="en-US" sz="28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if (</a:t>
            </a:r>
            <a:r>
              <a:rPr lang="en-US" sz="2800" err="1">
                <a:solidFill>
                  <a:srgbClr val="000000"/>
                </a:solidFill>
                <a:latin typeface="Consolas" panose="020B0609020204030204" pitchFamily="49" charset="0"/>
              </a:rPr>
              <a:t>my_variable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 &amp; (</a:t>
            </a:r>
            <a:r>
              <a:rPr lang="en-US" sz="2800">
                <a:solidFill>
                  <a:srgbClr val="09885A"/>
                </a:solidFill>
                <a:latin typeface="Consolas" panose="020B0609020204030204" pitchFamily="49" charset="0"/>
              </a:rPr>
              <a:t>1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2800">
                <a:solidFill>
                  <a:srgbClr val="7030A0"/>
                </a:solidFill>
                <a:latin typeface="Consolas" panose="020B0609020204030204" pitchFamily="49" charset="0"/>
              </a:rPr>
              <a:t>PIN3_bp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)) {</a:t>
            </a:r>
          </a:p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	</a:t>
            </a:r>
            <a:r>
              <a:rPr lang="en-US" sz="2800">
                <a:solidFill>
                  <a:srgbClr val="00B050"/>
                </a:solidFill>
                <a:latin typeface="Consolas" panose="020B0609020204030204" pitchFamily="49" charset="0"/>
              </a:rPr>
              <a:t>// PA3 was high, do something</a:t>
            </a:r>
          </a:p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  <a:p>
            <a:pPr lvl="4"/>
            <a:endParaRPr lang="en-US" sz="28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4"/>
            <a:endParaRPr lang="en-US" sz="280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8490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6AC8A-485F-4AB3-A22D-B58130F20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412" y="198438"/>
            <a:ext cx="7086600" cy="868362"/>
          </a:xfrm>
        </p:spPr>
        <p:txBody>
          <a:bodyPr/>
          <a:lstStyle/>
          <a:p>
            <a:r>
              <a:rPr lang="nb-NO"/>
              <a:t>ATmega4809 Curiosity Nano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4032C5-A3E3-48C6-B548-984E485F9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87"/>
          <a:stretch/>
        </p:blipFill>
        <p:spPr>
          <a:xfrm>
            <a:off x="2413953" y="1485900"/>
            <a:ext cx="7360919" cy="3886200"/>
          </a:xfrm>
        </p:spPr>
      </p:pic>
    </p:spTree>
    <p:extLst>
      <p:ext uri="{BB962C8B-B14F-4D97-AF65-F5344CB8AC3E}">
        <p14:creationId xmlns:p14="http://schemas.microsoft.com/office/powerpoint/2010/main" val="32898291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A5C3B-BA48-4F6E-93C0-4D516CB5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Curiosity Nano Adapter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5C0003-54E5-4C88-A556-365FF828A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21"/>
          <a:stretch/>
        </p:blipFill>
        <p:spPr>
          <a:xfrm>
            <a:off x="1641977" y="1600201"/>
            <a:ext cx="8904871" cy="4752975"/>
          </a:xfrm>
        </p:spPr>
      </p:pic>
    </p:spTree>
    <p:extLst>
      <p:ext uri="{BB962C8B-B14F-4D97-AF65-F5344CB8AC3E}">
        <p14:creationId xmlns:p14="http://schemas.microsoft.com/office/powerpoint/2010/main" val="34470507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6AC8A-485F-4AB3-A22D-B58130F20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412" y="198438"/>
            <a:ext cx="7086600" cy="868362"/>
          </a:xfrm>
        </p:spPr>
        <p:txBody>
          <a:bodyPr/>
          <a:lstStyle/>
          <a:p>
            <a:r>
              <a:rPr lang="nb-NO"/>
              <a:t>OLED1 Xplained Pro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8E0369F-5BD2-4207-8D05-1AB36ACB2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757" y="1371600"/>
            <a:ext cx="4553311" cy="5105400"/>
          </a:xfrm>
        </p:spPr>
      </p:pic>
    </p:spTree>
    <p:extLst>
      <p:ext uri="{BB962C8B-B14F-4D97-AF65-F5344CB8AC3E}">
        <p14:creationId xmlns:p14="http://schemas.microsoft.com/office/powerpoint/2010/main" val="4177247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C07ED-0E8F-3341-BD66-CC6F287C0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Microchip 2.0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747AB54-D9A2-4055-81BC-A9FE516ED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212" y="1115193"/>
            <a:ext cx="8534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000000"/>
                </a:solidFill>
                <a:latin typeface="+mn-lt"/>
              </a:rPr>
              <a:t>Be The Very Best Embedded Control Solutions Company Ever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F2BC0-8939-8B4B-80AA-97A5910620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17C2C39-F1F0-42CB-A1F4-3DA26969F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767" y="3209617"/>
            <a:ext cx="2921287" cy="262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478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DC3A86-A696-4F91-83E2-83645AD97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171" y="0"/>
            <a:ext cx="702724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F4BA5B-87F5-4E43-95B7-5FF2B9A56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Hardware </a:t>
            </a:r>
            <a:br>
              <a:rPr lang="nb-NO"/>
            </a:br>
            <a:r>
              <a:rPr lang="nb-NO"/>
              <a:t>User Guide</a:t>
            </a:r>
          </a:p>
        </p:txBody>
      </p:sp>
    </p:spTree>
    <p:extLst>
      <p:ext uri="{BB962C8B-B14F-4D97-AF65-F5344CB8AC3E}">
        <p14:creationId xmlns:p14="http://schemas.microsoft.com/office/powerpoint/2010/main" val="9389563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4BA5B-87F5-4E43-95B7-5FF2B9A56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Hardware </a:t>
            </a:r>
            <a:br>
              <a:rPr lang="nb-NO"/>
            </a:br>
            <a:r>
              <a:rPr lang="nb-NO"/>
              <a:t>User Guide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0735B7-6211-422C-AB04-670265993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26730" y="1001773"/>
            <a:ext cx="525936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321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A017-B611-4FE9-BFC0-7DC76767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AVR I/O - 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9845-B429-4F9E-A215-3BDAE3F19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2" y="1371600"/>
            <a:ext cx="8229600" cy="5105400"/>
          </a:xfrm>
        </p:spPr>
        <p:txBody>
          <a:bodyPr/>
          <a:lstStyle/>
          <a:p>
            <a:r>
              <a:rPr lang="nb-NO"/>
              <a:t>Controlled by the MCU</a:t>
            </a:r>
          </a:p>
          <a:p>
            <a:pPr lvl="1"/>
            <a:r>
              <a:rPr lang="nb-NO"/>
              <a:t>0 == GND, 1 == VCC</a:t>
            </a:r>
          </a:p>
          <a:p>
            <a:pPr lvl="1"/>
            <a:r>
              <a:rPr lang="nb-NO"/>
              <a:t>Example: LEDs</a:t>
            </a:r>
          </a:p>
          <a:p>
            <a:pPr lvl="2"/>
            <a:r>
              <a:rPr lang="nb-NO"/>
              <a:t>«Active High» or «Active Low»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B7BBA932-4D44-4777-B624-4D2025C29ADC}"/>
              </a:ext>
            </a:extLst>
          </p:cNvPr>
          <p:cNvSpPr/>
          <p:nvPr/>
        </p:nvSpPr>
        <p:spPr>
          <a:xfrm flipV="1">
            <a:off x="4037013" y="4159516"/>
            <a:ext cx="228600" cy="228600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B6C05E-4E9C-4CF6-A804-D48B6C653284}"/>
              </a:ext>
            </a:extLst>
          </p:cNvPr>
          <p:cNvCxnSpPr/>
          <p:nvPr/>
        </p:nvCxnSpPr>
        <p:spPr>
          <a:xfrm>
            <a:off x="4037013" y="4388116"/>
            <a:ext cx="2286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FB10A49-80F0-4775-BD12-74B6E14A0918}"/>
              </a:ext>
            </a:extLst>
          </p:cNvPr>
          <p:cNvCxnSpPr/>
          <p:nvPr/>
        </p:nvCxnSpPr>
        <p:spPr>
          <a:xfrm>
            <a:off x="4265613" y="4235716"/>
            <a:ext cx="152400" cy="1524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344C0A-9E11-49A8-B778-1D592D88CD33}"/>
              </a:ext>
            </a:extLst>
          </p:cNvPr>
          <p:cNvCxnSpPr/>
          <p:nvPr/>
        </p:nvCxnSpPr>
        <p:spPr>
          <a:xfrm>
            <a:off x="4265613" y="4311916"/>
            <a:ext cx="152400" cy="1524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42D680-70A2-4A38-9A51-BC2D2EF80FB1}"/>
              </a:ext>
            </a:extLst>
          </p:cNvPr>
          <p:cNvCxnSpPr>
            <a:cxnSpLocks/>
          </p:cNvCxnSpPr>
          <p:nvPr/>
        </p:nvCxnSpPr>
        <p:spPr>
          <a:xfrm>
            <a:off x="4151313" y="3778516"/>
            <a:ext cx="0" cy="23622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B0C903B-63BB-499C-A31D-2E1C2C21F567}"/>
              </a:ext>
            </a:extLst>
          </p:cNvPr>
          <p:cNvSpPr/>
          <p:nvPr/>
        </p:nvSpPr>
        <p:spPr>
          <a:xfrm>
            <a:off x="4037013" y="4997716"/>
            <a:ext cx="228600" cy="60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B76A57-9052-4AC3-A69A-76AA52F63874}"/>
              </a:ext>
            </a:extLst>
          </p:cNvPr>
          <p:cNvSpPr/>
          <p:nvPr/>
        </p:nvSpPr>
        <p:spPr>
          <a:xfrm>
            <a:off x="4113214" y="374041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A1B246-B0A1-4F49-8200-EEC0629A9B90}"/>
              </a:ext>
            </a:extLst>
          </p:cNvPr>
          <p:cNvSpPr/>
          <p:nvPr/>
        </p:nvSpPr>
        <p:spPr>
          <a:xfrm>
            <a:off x="4110834" y="610261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D7C43C-40F1-4109-994C-452F67DFF478}"/>
              </a:ext>
            </a:extLst>
          </p:cNvPr>
          <p:cNvSpPr txBox="1"/>
          <p:nvPr/>
        </p:nvSpPr>
        <p:spPr>
          <a:xfrm>
            <a:off x="3629143" y="3365252"/>
            <a:ext cx="1150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AVR Pin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F32ECB-9642-4E55-918E-89482C9FF9FB}"/>
              </a:ext>
            </a:extLst>
          </p:cNvPr>
          <p:cNvSpPr txBox="1"/>
          <p:nvPr/>
        </p:nvSpPr>
        <p:spPr>
          <a:xfrm>
            <a:off x="3800120" y="6203701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GND</a:t>
            </a: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8B689705-696F-4CFA-8B72-77A683D95A70}"/>
              </a:ext>
            </a:extLst>
          </p:cNvPr>
          <p:cNvSpPr/>
          <p:nvPr/>
        </p:nvSpPr>
        <p:spPr>
          <a:xfrm flipV="1">
            <a:off x="6358733" y="4159516"/>
            <a:ext cx="228600" cy="228600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BA7207E-4832-425F-BCD7-DF41647E331D}"/>
              </a:ext>
            </a:extLst>
          </p:cNvPr>
          <p:cNvCxnSpPr/>
          <p:nvPr/>
        </p:nvCxnSpPr>
        <p:spPr>
          <a:xfrm>
            <a:off x="6358733" y="4388116"/>
            <a:ext cx="2286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57FA69B-3A6B-4A48-B97B-416F99D71705}"/>
              </a:ext>
            </a:extLst>
          </p:cNvPr>
          <p:cNvCxnSpPr/>
          <p:nvPr/>
        </p:nvCxnSpPr>
        <p:spPr>
          <a:xfrm>
            <a:off x="6587333" y="4235716"/>
            <a:ext cx="152400" cy="1524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1AA6CDC-AFE1-49AB-92A5-C9F0B43236B7}"/>
              </a:ext>
            </a:extLst>
          </p:cNvPr>
          <p:cNvCxnSpPr/>
          <p:nvPr/>
        </p:nvCxnSpPr>
        <p:spPr>
          <a:xfrm>
            <a:off x="6587333" y="4311916"/>
            <a:ext cx="152400" cy="1524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8AB3682-D0B3-483C-99E6-69848806579E}"/>
              </a:ext>
            </a:extLst>
          </p:cNvPr>
          <p:cNvCxnSpPr>
            <a:cxnSpLocks/>
          </p:cNvCxnSpPr>
          <p:nvPr/>
        </p:nvCxnSpPr>
        <p:spPr>
          <a:xfrm>
            <a:off x="6473033" y="3778516"/>
            <a:ext cx="0" cy="23622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DB99B0E2-A1E2-4367-A7F6-30B9DE5F36DF}"/>
              </a:ext>
            </a:extLst>
          </p:cNvPr>
          <p:cNvSpPr/>
          <p:nvPr/>
        </p:nvSpPr>
        <p:spPr>
          <a:xfrm>
            <a:off x="6358733" y="4997716"/>
            <a:ext cx="228600" cy="60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A20A8C2-27A1-47B0-9D27-DECB1E1DD254}"/>
              </a:ext>
            </a:extLst>
          </p:cNvPr>
          <p:cNvSpPr/>
          <p:nvPr/>
        </p:nvSpPr>
        <p:spPr>
          <a:xfrm>
            <a:off x="6434934" y="374041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9E061E9-8A43-4829-A3ED-5454512EED2A}"/>
              </a:ext>
            </a:extLst>
          </p:cNvPr>
          <p:cNvSpPr/>
          <p:nvPr/>
        </p:nvSpPr>
        <p:spPr>
          <a:xfrm>
            <a:off x="6432554" y="610261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6455E6-48F4-4B15-A341-540D6DB0652C}"/>
              </a:ext>
            </a:extLst>
          </p:cNvPr>
          <p:cNvSpPr txBox="1"/>
          <p:nvPr/>
        </p:nvSpPr>
        <p:spPr>
          <a:xfrm>
            <a:off x="6120494" y="3365252"/>
            <a:ext cx="683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VCC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F2462E-6EAB-4227-A287-D0EA784B9544}"/>
              </a:ext>
            </a:extLst>
          </p:cNvPr>
          <p:cNvSpPr txBox="1"/>
          <p:nvPr/>
        </p:nvSpPr>
        <p:spPr>
          <a:xfrm>
            <a:off x="5950862" y="6203701"/>
            <a:ext cx="1150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AVR Pin</a:t>
            </a:r>
          </a:p>
        </p:txBody>
      </p:sp>
    </p:spTree>
    <p:extLst>
      <p:ext uri="{BB962C8B-B14F-4D97-AF65-F5344CB8AC3E}">
        <p14:creationId xmlns:p14="http://schemas.microsoft.com/office/powerpoint/2010/main" val="23167568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A017-B611-4FE9-BFC0-7DC76767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AVR I/O - 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9845-B429-4F9E-A215-3BDAE3F19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2" y="1371600"/>
            <a:ext cx="8229600" cy="5105400"/>
          </a:xfrm>
        </p:spPr>
        <p:txBody>
          <a:bodyPr/>
          <a:lstStyle/>
          <a:p>
            <a:r>
              <a:rPr lang="nb-NO"/>
              <a:t>Controlled by the MCU</a:t>
            </a:r>
          </a:p>
          <a:p>
            <a:pPr lvl="1"/>
            <a:r>
              <a:rPr lang="nb-NO"/>
              <a:t>Pin = 0 == GND</a:t>
            </a:r>
          </a:p>
          <a:p>
            <a:pPr lvl="1"/>
            <a:r>
              <a:rPr lang="nb-NO"/>
              <a:t>Example: LEDs</a:t>
            </a:r>
          </a:p>
          <a:p>
            <a:pPr lvl="2"/>
            <a:r>
              <a:rPr lang="nb-NO"/>
              <a:t>«Active High» or «Active Low»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B7BBA932-4D44-4777-B624-4D2025C29ADC}"/>
              </a:ext>
            </a:extLst>
          </p:cNvPr>
          <p:cNvSpPr/>
          <p:nvPr/>
        </p:nvSpPr>
        <p:spPr>
          <a:xfrm flipV="1">
            <a:off x="4037013" y="4159516"/>
            <a:ext cx="228600" cy="228600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B6C05E-4E9C-4CF6-A804-D48B6C653284}"/>
              </a:ext>
            </a:extLst>
          </p:cNvPr>
          <p:cNvCxnSpPr/>
          <p:nvPr/>
        </p:nvCxnSpPr>
        <p:spPr>
          <a:xfrm>
            <a:off x="4037013" y="4388116"/>
            <a:ext cx="2286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FB10A49-80F0-4775-BD12-74B6E14A0918}"/>
              </a:ext>
            </a:extLst>
          </p:cNvPr>
          <p:cNvCxnSpPr/>
          <p:nvPr/>
        </p:nvCxnSpPr>
        <p:spPr>
          <a:xfrm>
            <a:off x="4265613" y="4235716"/>
            <a:ext cx="152400" cy="1524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344C0A-9E11-49A8-B778-1D592D88CD33}"/>
              </a:ext>
            </a:extLst>
          </p:cNvPr>
          <p:cNvCxnSpPr/>
          <p:nvPr/>
        </p:nvCxnSpPr>
        <p:spPr>
          <a:xfrm>
            <a:off x="4265613" y="4311916"/>
            <a:ext cx="152400" cy="1524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42D680-70A2-4A38-9A51-BC2D2EF80FB1}"/>
              </a:ext>
            </a:extLst>
          </p:cNvPr>
          <p:cNvCxnSpPr>
            <a:cxnSpLocks/>
          </p:cNvCxnSpPr>
          <p:nvPr/>
        </p:nvCxnSpPr>
        <p:spPr>
          <a:xfrm>
            <a:off x="4151313" y="3778516"/>
            <a:ext cx="0" cy="23622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B0C903B-63BB-499C-A31D-2E1C2C21F567}"/>
              </a:ext>
            </a:extLst>
          </p:cNvPr>
          <p:cNvSpPr/>
          <p:nvPr/>
        </p:nvSpPr>
        <p:spPr>
          <a:xfrm>
            <a:off x="4037013" y="4997716"/>
            <a:ext cx="228600" cy="60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B76A57-9052-4AC3-A69A-76AA52F63874}"/>
              </a:ext>
            </a:extLst>
          </p:cNvPr>
          <p:cNvSpPr/>
          <p:nvPr/>
        </p:nvSpPr>
        <p:spPr>
          <a:xfrm>
            <a:off x="4113214" y="374041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A1B246-B0A1-4F49-8200-EEC0629A9B90}"/>
              </a:ext>
            </a:extLst>
          </p:cNvPr>
          <p:cNvSpPr/>
          <p:nvPr/>
        </p:nvSpPr>
        <p:spPr>
          <a:xfrm>
            <a:off x="4110834" y="610261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D7C43C-40F1-4109-994C-452F67DFF478}"/>
              </a:ext>
            </a:extLst>
          </p:cNvPr>
          <p:cNvSpPr txBox="1"/>
          <p:nvPr/>
        </p:nvSpPr>
        <p:spPr>
          <a:xfrm>
            <a:off x="3629144" y="3365252"/>
            <a:ext cx="2024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AVR Pin = GND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F32ECB-9642-4E55-918E-89482C9FF9FB}"/>
              </a:ext>
            </a:extLst>
          </p:cNvPr>
          <p:cNvSpPr txBox="1"/>
          <p:nvPr/>
        </p:nvSpPr>
        <p:spPr>
          <a:xfrm>
            <a:off x="3800120" y="6203701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GND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8AB3682-D0B3-483C-99E6-69848806579E}"/>
              </a:ext>
            </a:extLst>
          </p:cNvPr>
          <p:cNvCxnSpPr>
            <a:cxnSpLocks/>
          </p:cNvCxnSpPr>
          <p:nvPr/>
        </p:nvCxnSpPr>
        <p:spPr>
          <a:xfrm>
            <a:off x="6473033" y="3778516"/>
            <a:ext cx="0" cy="23622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DB99B0E2-A1E2-4367-A7F6-30B9DE5F36DF}"/>
              </a:ext>
            </a:extLst>
          </p:cNvPr>
          <p:cNvSpPr/>
          <p:nvPr/>
        </p:nvSpPr>
        <p:spPr>
          <a:xfrm>
            <a:off x="6358733" y="4997716"/>
            <a:ext cx="228600" cy="60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A20A8C2-27A1-47B0-9D27-DECB1E1DD254}"/>
              </a:ext>
            </a:extLst>
          </p:cNvPr>
          <p:cNvSpPr/>
          <p:nvPr/>
        </p:nvSpPr>
        <p:spPr>
          <a:xfrm>
            <a:off x="6434934" y="374041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9E061E9-8A43-4829-A3ED-5454512EED2A}"/>
              </a:ext>
            </a:extLst>
          </p:cNvPr>
          <p:cNvSpPr/>
          <p:nvPr/>
        </p:nvSpPr>
        <p:spPr>
          <a:xfrm>
            <a:off x="6432554" y="610261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6455E6-48F4-4B15-A341-540D6DB0652C}"/>
              </a:ext>
            </a:extLst>
          </p:cNvPr>
          <p:cNvSpPr txBox="1"/>
          <p:nvPr/>
        </p:nvSpPr>
        <p:spPr>
          <a:xfrm>
            <a:off x="6120494" y="3365252"/>
            <a:ext cx="683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VCC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F2462E-6EAB-4227-A287-D0EA784B9544}"/>
              </a:ext>
            </a:extLst>
          </p:cNvPr>
          <p:cNvSpPr txBox="1"/>
          <p:nvPr/>
        </p:nvSpPr>
        <p:spPr>
          <a:xfrm>
            <a:off x="5950863" y="6203701"/>
            <a:ext cx="2024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AVR Pin = GND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CF1DA8-3D5D-4726-AB7A-CE11002E18C7}"/>
              </a:ext>
            </a:extLst>
          </p:cNvPr>
          <p:cNvSpPr txBox="1"/>
          <p:nvPr/>
        </p:nvSpPr>
        <p:spPr>
          <a:xfrm>
            <a:off x="4857563" y="4464583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Pin = 0</a:t>
            </a: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8B689705-696F-4CFA-8B72-77A683D95A70}"/>
              </a:ext>
            </a:extLst>
          </p:cNvPr>
          <p:cNvSpPr/>
          <p:nvPr/>
        </p:nvSpPr>
        <p:spPr>
          <a:xfrm flipV="1">
            <a:off x="6358733" y="4159516"/>
            <a:ext cx="228600" cy="228600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BA7207E-4832-425F-BCD7-DF41647E331D}"/>
              </a:ext>
            </a:extLst>
          </p:cNvPr>
          <p:cNvCxnSpPr/>
          <p:nvPr/>
        </p:nvCxnSpPr>
        <p:spPr>
          <a:xfrm>
            <a:off x="6358733" y="4388116"/>
            <a:ext cx="2286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57FA69B-3A6B-4A48-B97B-416F99D71705}"/>
              </a:ext>
            </a:extLst>
          </p:cNvPr>
          <p:cNvCxnSpPr/>
          <p:nvPr/>
        </p:nvCxnSpPr>
        <p:spPr>
          <a:xfrm>
            <a:off x="6587333" y="4235716"/>
            <a:ext cx="152400" cy="15240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1AA6CDC-AFE1-49AB-92A5-C9F0B43236B7}"/>
              </a:ext>
            </a:extLst>
          </p:cNvPr>
          <p:cNvCxnSpPr/>
          <p:nvPr/>
        </p:nvCxnSpPr>
        <p:spPr>
          <a:xfrm>
            <a:off x="6587333" y="4311916"/>
            <a:ext cx="152400" cy="15240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A5072B9-0E63-4AC2-BD76-0710D775DC15}"/>
              </a:ext>
            </a:extLst>
          </p:cNvPr>
          <p:cNvCxnSpPr/>
          <p:nvPr/>
        </p:nvCxnSpPr>
        <p:spPr>
          <a:xfrm>
            <a:off x="3351212" y="3734584"/>
            <a:ext cx="0" cy="2513817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CE953A8-88F1-4EE5-A77F-9C78983A9F8D}"/>
              </a:ext>
            </a:extLst>
          </p:cNvPr>
          <p:cNvSpPr txBox="1"/>
          <p:nvPr/>
        </p:nvSpPr>
        <p:spPr>
          <a:xfrm>
            <a:off x="2819223" y="4774951"/>
            <a:ext cx="583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0 V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1978497-9DBF-45A6-9CD2-A4F259389E1D}"/>
              </a:ext>
            </a:extLst>
          </p:cNvPr>
          <p:cNvCxnSpPr/>
          <p:nvPr/>
        </p:nvCxnSpPr>
        <p:spPr>
          <a:xfrm>
            <a:off x="7067399" y="3689883"/>
            <a:ext cx="0" cy="2513817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58D577B-6FB3-4AC9-BAEF-D72D8DD3DB55}"/>
              </a:ext>
            </a:extLst>
          </p:cNvPr>
          <p:cNvSpPr txBox="1"/>
          <p:nvPr/>
        </p:nvSpPr>
        <p:spPr>
          <a:xfrm>
            <a:off x="7047538" y="4741911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3.3 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1F7797-2213-416A-96A4-872C6EDAAA42}"/>
              </a:ext>
            </a:extLst>
          </p:cNvPr>
          <p:cNvSpPr txBox="1"/>
          <p:nvPr/>
        </p:nvSpPr>
        <p:spPr>
          <a:xfrm>
            <a:off x="2055812" y="5056891"/>
            <a:ext cx="1294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No current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5F6670-03A3-4274-8F9D-C4158205B15D}"/>
              </a:ext>
            </a:extLst>
          </p:cNvPr>
          <p:cNvSpPr txBox="1"/>
          <p:nvPr/>
        </p:nvSpPr>
        <p:spPr>
          <a:xfrm>
            <a:off x="7048521" y="5056891"/>
            <a:ext cx="1560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Current flow</a:t>
            </a:r>
          </a:p>
        </p:txBody>
      </p:sp>
    </p:spTree>
    <p:extLst>
      <p:ext uri="{BB962C8B-B14F-4D97-AF65-F5344CB8AC3E}">
        <p14:creationId xmlns:p14="http://schemas.microsoft.com/office/powerpoint/2010/main" val="37434587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A017-B611-4FE9-BFC0-7DC76767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AVR I/O - 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9845-B429-4F9E-A215-3BDAE3F19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2" y="1371600"/>
            <a:ext cx="8229600" cy="5105400"/>
          </a:xfrm>
        </p:spPr>
        <p:txBody>
          <a:bodyPr/>
          <a:lstStyle/>
          <a:p>
            <a:r>
              <a:rPr lang="nb-NO"/>
              <a:t>Controlled by the MCU</a:t>
            </a:r>
          </a:p>
          <a:p>
            <a:pPr lvl="1"/>
            <a:r>
              <a:rPr lang="nb-NO"/>
              <a:t>Pin = 1 == VCC</a:t>
            </a:r>
          </a:p>
          <a:p>
            <a:pPr lvl="1"/>
            <a:r>
              <a:rPr lang="nb-NO"/>
              <a:t>Example: LEDs</a:t>
            </a:r>
          </a:p>
          <a:p>
            <a:pPr lvl="2"/>
            <a:r>
              <a:rPr lang="nb-NO"/>
              <a:t>«Active High» or «Active Low»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42D680-70A2-4A38-9A51-BC2D2EF80FB1}"/>
              </a:ext>
            </a:extLst>
          </p:cNvPr>
          <p:cNvCxnSpPr>
            <a:cxnSpLocks/>
          </p:cNvCxnSpPr>
          <p:nvPr/>
        </p:nvCxnSpPr>
        <p:spPr>
          <a:xfrm>
            <a:off x="4151313" y="3778516"/>
            <a:ext cx="0" cy="23622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B0C903B-63BB-499C-A31D-2E1C2C21F567}"/>
              </a:ext>
            </a:extLst>
          </p:cNvPr>
          <p:cNvSpPr/>
          <p:nvPr/>
        </p:nvSpPr>
        <p:spPr>
          <a:xfrm>
            <a:off x="4037013" y="4997716"/>
            <a:ext cx="228600" cy="60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B76A57-9052-4AC3-A69A-76AA52F63874}"/>
              </a:ext>
            </a:extLst>
          </p:cNvPr>
          <p:cNvSpPr/>
          <p:nvPr/>
        </p:nvSpPr>
        <p:spPr>
          <a:xfrm>
            <a:off x="4113214" y="374041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A1B246-B0A1-4F49-8200-EEC0629A9B90}"/>
              </a:ext>
            </a:extLst>
          </p:cNvPr>
          <p:cNvSpPr/>
          <p:nvPr/>
        </p:nvSpPr>
        <p:spPr>
          <a:xfrm>
            <a:off x="4110834" y="610261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D7C43C-40F1-4109-994C-452F67DFF478}"/>
              </a:ext>
            </a:extLst>
          </p:cNvPr>
          <p:cNvSpPr txBox="1"/>
          <p:nvPr/>
        </p:nvSpPr>
        <p:spPr>
          <a:xfrm>
            <a:off x="3629143" y="3365252"/>
            <a:ext cx="1941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AVR Pin = VCC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F32ECB-9642-4E55-918E-89482C9FF9FB}"/>
              </a:ext>
            </a:extLst>
          </p:cNvPr>
          <p:cNvSpPr txBox="1"/>
          <p:nvPr/>
        </p:nvSpPr>
        <p:spPr>
          <a:xfrm>
            <a:off x="3800120" y="6203701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GND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8AB3682-D0B3-483C-99E6-69848806579E}"/>
              </a:ext>
            </a:extLst>
          </p:cNvPr>
          <p:cNvCxnSpPr>
            <a:cxnSpLocks/>
          </p:cNvCxnSpPr>
          <p:nvPr/>
        </p:nvCxnSpPr>
        <p:spPr>
          <a:xfrm>
            <a:off x="6473033" y="3778516"/>
            <a:ext cx="0" cy="23622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DB99B0E2-A1E2-4367-A7F6-30B9DE5F36DF}"/>
              </a:ext>
            </a:extLst>
          </p:cNvPr>
          <p:cNvSpPr/>
          <p:nvPr/>
        </p:nvSpPr>
        <p:spPr>
          <a:xfrm>
            <a:off x="6358733" y="4997716"/>
            <a:ext cx="228600" cy="60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A20A8C2-27A1-47B0-9D27-DECB1E1DD254}"/>
              </a:ext>
            </a:extLst>
          </p:cNvPr>
          <p:cNvSpPr/>
          <p:nvPr/>
        </p:nvSpPr>
        <p:spPr>
          <a:xfrm>
            <a:off x="6434934" y="374041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9E061E9-8A43-4829-A3ED-5454512EED2A}"/>
              </a:ext>
            </a:extLst>
          </p:cNvPr>
          <p:cNvSpPr/>
          <p:nvPr/>
        </p:nvSpPr>
        <p:spPr>
          <a:xfrm>
            <a:off x="6432554" y="610261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6455E6-48F4-4B15-A341-540D6DB0652C}"/>
              </a:ext>
            </a:extLst>
          </p:cNvPr>
          <p:cNvSpPr txBox="1"/>
          <p:nvPr/>
        </p:nvSpPr>
        <p:spPr>
          <a:xfrm>
            <a:off x="6120494" y="3365252"/>
            <a:ext cx="683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VCC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F2462E-6EAB-4227-A287-D0EA784B9544}"/>
              </a:ext>
            </a:extLst>
          </p:cNvPr>
          <p:cNvSpPr txBox="1"/>
          <p:nvPr/>
        </p:nvSpPr>
        <p:spPr>
          <a:xfrm>
            <a:off x="5950862" y="6203701"/>
            <a:ext cx="1941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AVR Pin = VCC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CF1DA8-3D5D-4726-AB7A-CE11002E18C7}"/>
              </a:ext>
            </a:extLst>
          </p:cNvPr>
          <p:cNvSpPr txBox="1"/>
          <p:nvPr/>
        </p:nvSpPr>
        <p:spPr>
          <a:xfrm>
            <a:off x="4857563" y="4464583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Pin = 1</a:t>
            </a: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8B689705-696F-4CFA-8B72-77A683D95A70}"/>
              </a:ext>
            </a:extLst>
          </p:cNvPr>
          <p:cNvSpPr/>
          <p:nvPr/>
        </p:nvSpPr>
        <p:spPr>
          <a:xfrm flipV="1">
            <a:off x="6358733" y="4159516"/>
            <a:ext cx="228600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BA7207E-4832-425F-BCD7-DF41647E331D}"/>
              </a:ext>
            </a:extLst>
          </p:cNvPr>
          <p:cNvCxnSpPr/>
          <p:nvPr/>
        </p:nvCxnSpPr>
        <p:spPr>
          <a:xfrm>
            <a:off x="6358733" y="4388116"/>
            <a:ext cx="228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57FA69B-3A6B-4A48-B97B-416F99D71705}"/>
              </a:ext>
            </a:extLst>
          </p:cNvPr>
          <p:cNvCxnSpPr/>
          <p:nvPr/>
        </p:nvCxnSpPr>
        <p:spPr>
          <a:xfrm>
            <a:off x="6587333" y="4235716"/>
            <a:ext cx="1524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1AA6CDC-AFE1-49AB-92A5-C9F0B43236B7}"/>
              </a:ext>
            </a:extLst>
          </p:cNvPr>
          <p:cNvCxnSpPr/>
          <p:nvPr/>
        </p:nvCxnSpPr>
        <p:spPr>
          <a:xfrm>
            <a:off x="6587333" y="4311916"/>
            <a:ext cx="1524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B7BBA932-4D44-4777-B624-4D2025C29ADC}"/>
              </a:ext>
            </a:extLst>
          </p:cNvPr>
          <p:cNvSpPr/>
          <p:nvPr/>
        </p:nvSpPr>
        <p:spPr>
          <a:xfrm flipV="1">
            <a:off x="4037013" y="4159516"/>
            <a:ext cx="228600" cy="228600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B6C05E-4E9C-4CF6-A804-D48B6C653284}"/>
              </a:ext>
            </a:extLst>
          </p:cNvPr>
          <p:cNvCxnSpPr/>
          <p:nvPr/>
        </p:nvCxnSpPr>
        <p:spPr>
          <a:xfrm>
            <a:off x="4037013" y="4388116"/>
            <a:ext cx="2286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FB10A49-80F0-4775-BD12-74B6E14A0918}"/>
              </a:ext>
            </a:extLst>
          </p:cNvPr>
          <p:cNvCxnSpPr/>
          <p:nvPr/>
        </p:nvCxnSpPr>
        <p:spPr>
          <a:xfrm>
            <a:off x="4265613" y="4235716"/>
            <a:ext cx="152400" cy="15240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344C0A-9E11-49A8-B778-1D592D88CD33}"/>
              </a:ext>
            </a:extLst>
          </p:cNvPr>
          <p:cNvCxnSpPr/>
          <p:nvPr/>
        </p:nvCxnSpPr>
        <p:spPr>
          <a:xfrm>
            <a:off x="4265613" y="4311916"/>
            <a:ext cx="152400" cy="15240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A7A4D41-54C9-474F-84F5-1D18EEC4C07F}"/>
              </a:ext>
            </a:extLst>
          </p:cNvPr>
          <p:cNvCxnSpPr/>
          <p:nvPr/>
        </p:nvCxnSpPr>
        <p:spPr>
          <a:xfrm>
            <a:off x="3351212" y="3734584"/>
            <a:ext cx="0" cy="2513817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DDAA256-7CE7-4F14-98D4-02CF1B07E23A}"/>
              </a:ext>
            </a:extLst>
          </p:cNvPr>
          <p:cNvSpPr txBox="1"/>
          <p:nvPr/>
        </p:nvSpPr>
        <p:spPr>
          <a:xfrm>
            <a:off x="2597686" y="4774951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3.3 V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24374A7-C438-4AAA-B138-30A90640D2B5}"/>
              </a:ext>
            </a:extLst>
          </p:cNvPr>
          <p:cNvCxnSpPr/>
          <p:nvPr/>
        </p:nvCxnSpPr>
        <p:spPr>
          <a:xfrm>
            <a:off x="7067399" y="3689883"/>
            <a:ext cx="0" cy="2513817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AE612B3-4CBF-42EC-AAB2-8D290B83DBE9}"/>
              </a:ext>
            </a:extLst>
          </p:cNvPr>
          <p:cNvSpPr txBox="1"/>
          <p:nvPr/>
        </p:nvSpPr>
        <p:spPr>
          <a:xfrm>
            <a:off x="7047537" y="4741911"/>
            <a:ext cx="583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0 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F9E6B3-E776-4310-9FFB-9C82818231C7}"/>
              </a:ext>
            </a:extLst>
          </p:cNvPr>
          <p:cNvSpPr txBox="1"/>
          <p:nvPr/>
        </p:nvSpPr>
        <p:spPr>
          <a:xfrm>
            <a:off x="1867694" y="5056891"/>
            <a:ext cx="1482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Current flow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87C5DF-5969-437E-9DD4-0ACDC80B1502}"/>
              </a:ext>
            </a:extLst>
          </p:cNvPr>
          <p:cNvSpPr txBox="1"/>
          <p:nvPr/>
        </p:nvSpPr>
        <p:spPr>
          <a:xfrm>
            <a:off x="7048521" y="5056891"/>
            <a:ext cx="1560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No current</a:t>
            </a:r>
          </a:p>
        </p:txBody>
      </p:sp>
    </p:spTree>
    <p:extLst>
      <p:ext uri="{BB962C8B-B14F-4D97-AF65-F5344CB8AC3E}">
        <p14:creationId xmlns:p14="http://schemas.microsoft.com/office/powerpoint/2010/main" val="14006775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A017-B611-4FE9-BFC0-7DC76767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AVR I/O - 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9845-B429-4F9E-A215-3BDAE3F19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2" y="1371600"/>
            <a:ext cx="8229600" cy="5105400"/>
          </a:xfrm>
        </p:spPr>
        <p:txBody>
          <a:bodyPr/>
          <a:lstStyle/>
          <a:p>
            <a:r>
              <a:rPr lang="nb-NO"/>
              <a:t>Controlled by the MCU</a:t>
            </a:r>
          </a:p>
          <a:p>
            <a:pPr lvl="1"/>
            <a:r>
              <a:rPr lang="nb-NO"/>
              <a:t>0 == GND, 1 == VCC</a:t>
            </a:r>
          </a:p>
          <a:p>
            <a:pPr lvl="1"/>
            <a:r>
              <a:rPr lang="nb-NO"/>
              <a:t>Example: LEDs</a:t>
            </a:r>
          </a:p>
          <a:p>
            <a:pPr lvl="2"/>
            <a:r>
              <a:rPr lang="nb-NO"/>
              <a:t>«Active High» or «Active Low»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CA80EF-A089-4A39-BC9F-F8D6F5EDC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286"/>
          <a:stretch/>
        </p:blipFill>
        <p:spPr>
          <a:xfrm rot="5400000">
            <a:off x="6512730" y="2705100"/>
            <a:ext cx="5259364" cy="24384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42D680-70A2-4A38-9A51-BC2D2EF80FB1}"/>
              </a:ext>
            </a:extLst>
          </p:cNvPr>
          <p:cNvCxnSpPr>
            <a:cxnSpLocks/>
          </p:cNvCxnSpPr>
          <p:nvPr/>
        </p:nvCxnSpPr>
        <p:spPr>
          <a:xfrm>
            <a:off x="4151313" y="3778516"/>
            <a:ext cx="0" cy="23622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B0C903B-63BB-499C-A31D-2E1C2C21F567}"/>
              </a:ext>
            </a:extLst>
          </p:cNvPr>
          <p:cNvSpPr/>
          <p:nvPr/>
        </p:nvSpPr>
        <p:spPr>
          <a:xfrm>
            <a:off x="4037013" y="4997716"/>
            <a:ext cx="228600" cy="60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B76A57-9052-4AC3-A69A-76AA52F63874}"/>
              </a:ext>
            </a:extLst>
          </p:cNvPr>
          <p:cNvSpPr/>
          <p:nvPr/>
        </p:nvSpPr>
        <p:spPr>
          <a:xfrm>
            <a:off x="4113214" y="374041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A1B246-B0A1-4F49-8200-EEC0629A9B90}"/>
              </a:ext>
            </a:extLst>
          </p:cNvPr>
          <p:cNvSpPr/>
          <p:nvPr/>
        </p:nvSpPr>
        <p:spPr>
          <a:xfrm>
            <a:off x="4110834" y="610261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D7C43C-40F1-4109-994C-452F67DFF478}"/>
              </a:ext>
            </a:extLst>
          </p:cNvPr>
          <p:cNvSpPr txBox="1"/>
          <p:nvPr/>
        </p:nvSpPr>
        <p:spPr>
          <a:xfrm>
            <a:off x="3629143" y="3365252"/>
            <a:ext cx="1150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AVR Pin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F32ECB-9642-4E55-918E-89482C9FF9FB}"/>
              </a:ext>
            </a:extLst>
          </p:cNvPr>
          <p:cNvSpPr txBox="1"/>
          <p:nvPr/>
        </p:nvSpPr>
        <p:spPr>
          <a:xfrm>
            <a:off x="3800120" y="6203701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GND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8AB3682-D0B3-483C-99E6-69848806579E}"/>
              </a:ext>
            </a:extLst>
          </p:cNvPr>
          <p:cNvCxnSpPr>
            <a:cxnSpLocks/>
          </p:cNvCxnSpPr>
          <p:nvPr/>
        </p:nvCxnSpPr>
        <p:spPr>
          <a:xfrm>
            <a:off x="6473033" y="3778516"/>
            <a:ext cx="0" cy="23622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DB99B0E2-A1E2-4367-A7F6-30B9DE5F36DF}"/>
              </a:ext>
            </a:extLst>
          </p:cNvPr>
          <p:cNvSpPr/>
          <p:nvPr/>
        </p:nvSpPr>
        <p:spPr>
          <a:xfrm>
            <a:off x="6358733" y="4997716"/>
            <a:ext cx="228600" cy="60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A20A8C2-27A1-47B0-9D27-DECB1E1DD254}"/>
              </a:ext>
            </a:extLst>
          </p:cNvPr>
          <p:cNvSpPr/>
          <p:nvPr/>
        </p:nvSpPr>
        <p:spPr>
          <a:xfrm>
            <a:off x="6434934" y="374041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9E061E9-8A43-4829-A3ED-5454512EED2A}"/>
              </a:ext>
            </a:extLst>
          </p:cNvPr>
          <p:cNvSpPr/>
          <p:nvPr/>
        </p:nvSpPr>
        <p:spPr>
          <a:xfrm>
            <a:off x="6432554" y="610261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6455E6-48F4-4B15-A341-540D6DB0652C}"/>
              </a:ext>
            </a:extLst>
          </p:cNvPr>
          <p:cNvSpPr txBox="1"/>
          <p:nvPr/>
        </p:nvSpPr>
        <p:spPr>
          <a:xfrm>
            <a:off x="6120494" y="3365252"/>
            <a:ext cx="683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VCC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F2462E-6EAB-4227-A287-D0EA784B9544}"/>
              </a:ext>
            </a:extLst>
          </p:cNvPr>
          <p:cNvSpPr txBox="1"/>
          <p:nvPr/>
        </p:nvSpPr>
        <p:spPr>
          <a:xfrm>
            <a:off x="5950862" y="6203701"/>
            <a:ext cx="1150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AVR Pin</a:t>
            </a: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8B689705-696F-4CFA-8B72-77A683D95A70}"/>
              </a:ext>
            </a:extLst>
          </p:cNvPr>
          <p:cNvSpPr/>
          <p:nvPr/>
        </p:nvSpPr>
        <p:spPr>
          <a:xfrm flipV="1">
            <a:off x="6358733" y="4159516"/>
            <a:ext cx="228600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BA7207E-4832-425F-BCD7-DF41647E331D}"/>
              </a:ext>
            </a:extLst>
          </p:cNvPr>
          <p:cNvCxnSpPr/>
          <p:nvPr/>
        </p:nvCxnSpPr>
        <p:spPr>
          <a:xfrm>
            <a:off x="6358733" y="4388116"/>
            <a:ext cx="228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57FA69B-3A6B-4A48-B97B-416F99D71705}"/>
              </a:ext>
            </a:extLst>
          </p:cNvPr>
          <p:cNvCxnSpPr/>
          <p:nvPr/>
        </p:nvCxnSpPr>
        <p:spPr>
          <a:xfrm>
            <a:off x="6587333" y="4235716"/>
            <a:ext cx="1524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1AA6CDC-AFE1-49AB-92A5-C9F0B43236B7}"/>
              </a:ext>
            </a:extLst>
          </p:cNvPr>
          <p:cNvCxnSpPr/>
          <p:nvPr/>
        </p:nvCxnSpPr>
        <p:spPr>
          <a:xfrm>
            <a:off x="6587333" y="4311916"/>
            <a:ext cx="1524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B7BBA932-4D44-4777-B624-4D2025C29ADC}"/>
              </a:ext>
            </a:extLst>
          </p:cNvPr>
          <p:cNvSpPr/>
          <p:nvPr/>
        </p:nvSpPr>
        <p:spPr>
          <a:xfrm flipV="1">
            <a:off x="4037013" y="4159516"/>
            <a:ext cx="228600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B6C05E-4E9C-4CF6-A804-D48B6C653284}"/>
              </a:ext>
            </a:extLst>
          </p:cNvPr>
          <p:cNvCxnSpPr/>
          <p:nvPr/>
        </p:nvCxnSpPr>
        <p:spPr>
          <a:xfrm>
            <a:off x="4037013" y="4388116"/>
            <a:ext cx="2286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FB10A49-80F0-4775-BD12-74B6E14A0918}"/>
              </a:ext>
            </a:extLst>
          </p:cNvPr>
          <p:cNvCxnSpPr/>
          <p:nvPr/>
        </p:nvCxnSpPr>
        <p:spPr>
          <a:xfrm>
            <a:off x="4265613" y="4235716"/>
            <a:ext cx="1524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344C0A-9E11-49A8-B778-1D592D88CD33}"/>
              </a:ext>
            </a:extLst>
          </p:cNvPr>
          <p:cNvCxnSpPr/>
          <p:nvPr/>
        </p:nvCxnSpPr>
        <p:spPr>
          <a:xfrm>
            <a:off x="4265613" y="4311916"/>
            <a:ext cx="1524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3666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A017-B611-4FE9-BFC0-7DC76767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AVR I/O -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9845-B429-4F9E-A215-3BDAE3F19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2" y="1371600"/>
            <a:ext cx="8686800" cy="5105400"/>
          </a:xfrm>
        </p:spPr>
        <p:txBody>
          <a:bodyPr/>
          <a:lstStyle/>
          <a:p>
            <a:r>
              <a:rPr lang="nb-NO"/>
              <a:t>Controlled externally</a:t>
            </a:r>
          </a:p>
          <a:p>
            <a:pPr lvl="1"/>
            <a:r>
              <a:rPr lang="nb-NO"/>
              <a:t>Floating - Undefined state when not connected</a:t>
            </a:r>
          </a:p>
          <a:p>
            <a:pPr lvl="1"/>
            <a:r>
              <a:rPr lang="nb-NO"/>
              <a:t>0 ~= GND, 1 ~= VCC</a:t>
            </a:r>
          </a:p>
          <a:p>
            <a:pPr lvl="1"/>
            <a:r>
              <a:rPr lang="nb-NO"/>
              <a:t>The pin voltage needs to be «pulled» to 0 or 1</a:t>
            </a:r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C9DC7FE-D7E0-42F5-8C27-863F78B38898}"/>
              </a:ext>
            </a:extLst>
          </p:cNvPr>
          <p:cNvSpPr txBox="1"/>
          <p:nvPr/>
        </p:nvSpPr>
        <p:spPr>
          <a:xfrm>
            <a:off x="5226961" y="5759225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GND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2D60E06-B6B4-4407-B7F6-682B9D35829A}"/>
              </a:ext>
            </a:extLst>
          </p:cNvPr>
          <p:cNvCxnSpPr>
            <a:cxnSpLocks/>
          </p:cNvCxnSpPr>
          <p:nvPr/>
        </p:nvCxnSpPr>
        <p:spPr>
          <a:xfrm flipV="1">
            <a:off x="5578154" y="4375956"/>
            <a:ext cx="0" cy="4506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89FEB986-F70B-40D4-BC62-30AABC0C33DF}"/>
              </a:ext>
            </a:extLst>
          </p:cNvPr>
          <p:cNvSpPr/>
          <p:nvPr/>
        </p:nvSpPr>
        <p:spPr>
          <a:xfrm flipV="1">
            <a:off x="5540055" y="5658140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8E369C-50A1-4E95-A4AB-6B4DDD97D5E9}"/>
              </a:ext>
            </a:extLst>
          </p:cNvPr>
          <p:cNvCxnSpPr>
            <a:cxnSpLocks/>
          </p:cNvCxnSpPr>
          <p:nvPr/>
        </p:nvCxnSpPr>
        <p:spPr>
          <a:xfrm flipV="1">
            <a:off x="5578154" y="5283756"/>
            <a:ext cx="0" cy="381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9BDED0A-CE64-4C23-871E-23F895D3D6C1}"/>
              </a:ext>
            </a:extLst>
          </p:cNvPr>
          <p:cNvCxnSpPr>
            <a:cxnSpLocks/>
          </p:cNvCxnSpPr>
          <p:nvPr/>
        </p:nvCxnSpPr>
        <p:spPr>
          <a:xfrm flipV="1">
            <a:off x="5578155" y="4902756"/>
            <a:ext cx="190499" cy="381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5B6B8B72-DA26-4272-A621-A7EB54BF9C3E}"/>
              </a:ext>
            </a:extLst>
          </p:cNvPr>
          <p:cNvSpPr/>
          <p:nvPr/>
        </p:nvSpPr>
        <p:spPr>
          <a:xfrm flipV="1">
            <a:off x="5537675" y="5247510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4E948A65-CF39-4CE0-84A1-159051361235}"/>
              </a:ext>
            </a:extLst>
          </p:cNvPr>
          <p:cNvSpPr/>
          <p:nvPr/>
        </p:nvSpPr>
        <p:spPr>
          <a:xfrm flipV="1">
            <a:off x="5728173" y="4867565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B5FE391-E27C-4952-8528-8818847F08C9}"/>
              </a:ext>
            </a:extLst>
          </p:cNvPr>
          <p:cNvSpPr/>
          <p:nvPr/>
        </p:nvSpPr>
        <p:spPr>
          <a:xfrm flipV="1">
            <a:off x="5537675" y="4783694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8EDF495-0185-4241-98E1-B9375E346685}"/>
              </a:ext>
            </a:extLst>
          </p:cNvPr>
          <p:cNvSpPr txBox="1"/>
          <p:nvPr/>
        </p:nvSpPr>
        <p:spPr>
          <a:xfrm>
            <a:off x="5054833" y="3924301"/>
            <a:ext cx="2439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AVR Pin = Floating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2E55C906-D51F-4CD4-80A2-1587B2296686}"/>
              </a:ext>
            </a:extLst>
          </p:cNvPr>
          <p:cNvSpPr/>
          <p:nvPr/>
        </p:nvSpPr>
        <p:spPr>
          <a:xfrm flipV="1">
            <a:off x="5536523" y="433785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EB37AF85-8541-4887-A069-DD39CE1B9697}"/>
              </a:ext>
            </a:extLst>
          </p:cNvPr>
          <p:cNvCxnSpPr>
            <a:cxnSpLocks/>
          </p:cNvCxnSpPr>
          <p:nvPr/>
        </p:nvCxnSpPr>
        <p:spPr>
          <a:xfrm>
            <a:off x="6475412" y="4337856"/>
            <a:ext cx="0" cy="1421368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196C200B-9043-4155-8E38-FE98C7564618}"/>
              </a:ext>
            </a:extLst>
          </p:cNvPr>
          <p:cNvSpPr txBox="1"/>
          <p:nvPr/>
        </p:nvSpPr>
        <p:spPr>
          <a:xfrm>
            <a:off x="6475412" y="4741911"/>
            <a:ext cx="570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? V</a:t>
            </a:r>
          </a:p>
        </p:txBody>
      </p:sp>
    </p:spTree>
    <p:extLst>
      <p:ext uri="{BB962C8B-B14F-4D97-AF65-F5344CB8AC3E}">
        <p14:creationId xmlns:p14="http://schemas.microsoft.com/office/powerpoint/2010/main" val="27108948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A017-B611-4FE9-BFC0-7DC76767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AVR I/O -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9845-B429-4F9E-A215-3BDAE3F19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2" y="1371600"/>
            <a:ext cx="8686800" cy="5105400"/>
          </a:xfrm>
        </p:spPr>
        <p:txBody>
          <a:bodyPr/>
          <a:lstStyle/>
          <a:p>
            <a:r>
              <a:rPr lang="nb-NO"/>
              <a:t>Controlled externally</a:t>
            </a:r>
          </a:p>
          <a:p>
            <a:pPr lvl="1"/>
            <a:r>
              <a:rPr lang="nb-NO"/>
              <a:t>Floating - Undefined state when not connected</a:t>
            </a:r>
          </a:p>
          <a:p>
            <a:pPr lvl="1"/>
            <a:r>
              <a:rPr lang="nb-NO"/>
              <a:t>0 ~= GND, 1 ~= VCC</a:t>
            </a:r>
          </a:p>
          <a:p>
            <a:pPr lvl="1"/>
            <a:r>
              <a:rPr lang="nb-NO"/>
              <a:t>The pin voltage needs to be «pulled» to 0 or 1</a:t>
            </a:r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C9DC7FE-D7E0-42F5-8C27-863F78B38898}"/>
              </a:ext>
            </a:extLst>
          </p:cNvPr>
          <p:cNvSpPr txBox="1"/>
          <p:nvPr/>
        </p:nvSpPr>
        <p:spPr>
          <a:xfrm>
            <a:off x="5226961" y="5759225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GND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2D60E06-B6B4-4407-B7F6-682B9D35829A}"/>
              </a:ext>
            </a:extLst>
          </p:cNvPr>
          <p:cNvCxnSpPr>
            <a:cxnSpLocks/>
          </p:cNvCxnSpPr>
          <p:nvPr/>
        </p:nvCxnSpPr>
        <p:spPr>
          <a:xfrm flipV="1">
            <a:off x="5578154" y="4375956"/>
            <a:ext cx="0" cy="4506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89FEB986-F70B-40D4-BC62-30AABC0C33DF}"/>
              </a:ext>
            </a:extLst>
          </p:cNvPr>
          <p:cNvSpPr/>
          <p:nvPr/>
        </p:nvSpPr>
        <p:spPr>
          <a:xfrm flipV="1">
            <a:off x="5540055" y="5658140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C8E369C-50A1-4E95-A4AB-6B4DDD97D5E9}"/>
              </a:ext>
            </a:extLst>
          </p:cNvPr>
          <p:cNvCxnSpPr>
            <a:cxnSpLocks/>
          </p:cNvCxnSpPr>
          <p:nvPr/>
        </p:nvCxnSpPr>
        <p:spPr>
          <a:xfrm flipV="1">
            <a:off x="5578154" y="5283756"/>
            <a:ext cx="0" cy="381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9BDED0A-CE64-4C23-871E-23F895D3D6C1}"/>
              </a:ext>
            </a:extLst>
          </p:cNvPr>
          <p:cNvCxnSpPr>
            <a:cxnSpLocks/>
            <a:endCxn id="82" idx="0"/>
          </p:cNvCxnSpPr>
          <p:nvPr/>
        </p:nvCxnSpPr>
        <p:spPr>
          <a:xfrm flipH="1" flipV="1">
            <a:off x="5575774" y="4859894"/>
            <a:ext cx="2380" cy="42386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5B6B8B72-DA26-4272-A621-A7EB54BF9C3E}"/>
              </a:ext>
            </a:extLst>
          </p:cNvPr>
          <p:cNvSpPr/>
          <p:nvPr/>
        </p:nvSpPr>
        <p:spPr>
          <a:xfrm flipV="1">
            <a:off x="5537675" y="5247510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B5FE391-E27C-4952-8528-8818847F08C9}"/>
              </a:ext>
            </a:extLst>
          </p:cNvPr>
          <p:cNvSpPr/>
          <p:nvPr/>
        </p:nvSpPr>
        <p:spPr>
          <a:xfrm flipV="1">
            <a:off x="5537675" y="4783694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8EDF495-0185-4241-98E1-B9375E346685}"/>
              </a:ext>
            </a:extLst>
          </p:cNvPr>
          <p:cNvSpPr txBox="1"/>
          <p:nvPr/>
        </p:nvSpPr>
        <p:spPr>
          <a:xfrm>
            <a:off x="5054833" y="3924301"/>
            <a:ext cx="2024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AVR Pin = GND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2E55C906-D51F-4CD4-80A2-1587B2296686}"/>
              </a:ext>
            </a:extLst>
          </p:cNvPr>
          <p:cNvSpPr/>
          <p:nvPr/>
        </p:nvSpPr>
        <p:spPr>
          <a:xfrm flipV="1">
            <a:off x="5536523" y="433785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9BB5CE-8755-44B5-93F5-3FB227E82375}"/>
              </a:ext>
            </a:extLst>
          </p:cNvPr>
          <p:cNvCxnSpPr>
            <a:cxnSpLocks/>
          </p:cNvCxnSpPr>
          <p:nvPr/>
        </p:nvCxnSpPr>
        <p:spPr>
          <a:xfrm>
            <a:off x="6475412" y="4337856"/>
            <a:ext cx="0" cy="1421368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57DC5F3-9842-4EE9-9424-BE750099D0AC}"/>
              </a:ext>
            </a:extLst>
          </p:cNvPr>
          <p:cNvSpPr txBox="1"/>
          <p:nvPr/>
        </p:nvSpPr>
        <p:spPr>
          <a:xfrm>
            <a:off x="6475412" y="4741911"/>
            <a:ext cx="583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0 V</a:t>
            </a:r>
          </a:p>
        </p:txBody>
      </p:sp>
    </p:spTree>
    <p:extLst>
      <p:ext uri="{BB962C8B-B14F-4D97-AF65-F5344CB8AC3E}">
        <p14:creationId xmlns:p14="http://schemas.microsoft.com/office/powerpoint/2010/main" val="16196290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A017-B611-4FE9-BFC0-7DC76767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AVR I/O -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9845-B429-4F9E-A215-3BDAE3F19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2" y="1371600"/>
            <a:ext cx="8229600" cy="5105400"/>
          </a:xfrm>
        </p:spPr>
        <p:txBody>
          <a:bodyPr/>
          <a:lstStyle/>
          <a:p>
            <a:r>
              <a:rPr lang="nb-NO"/>
              <a:t>Example: Switches</a:t>
            </a:r>
          </a:p>
          <a:p>
            <a:pPr lvl="1"/>
            <a:r>
              <a:rPr lang="nb-NO"/>
              <a:t>Pull-up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68F01A-3D0F-43D2-ADD0-31258D5978D6}"/>
              </a:ext>
            </a:extLst>
          </p:cNvPr>
          <p:cNvSpPr txBox="1"/>
          <p:nvPr/>
        </p:nvSpPr>
        <p:spPr>
          <a:xfrm>
            <a:off x="4640700" y="5825747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GND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D50FB06-5028-44B1-A192-D0498FCE6CA9}"/>
              </a:ext>
            </a:extLst>
          </p:cNvPr>
          <p:cNvCxnSpPr>
            <a:cxnSpLocks/>
          </p:cNvCxnSpPr>
          <p:nvPr/>
        </p:nvCxnSpPr>
        <p:spPr>
          <a:xfrm flipV="1">
            <a:off x="4991893" y="3400562"/>
            <a:ext cx="0" cy="1492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B9BC883E-694E-4505-B186-9BEF8769AF19}"/>
              </a:ext>
            </a:extLst>
          </p:cNvPr>
          <p:cNvSpPr/>
          <p:nvPr/>
        </p:nvSpPr>
        <p:spPr>
          <a:xfrm flipV="1">
            <a:off x="4875212" y="3657600"/>
            <a:ext cx="228600" cy="60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3EF088D-E693-484A-9C78-37E4948D39BD}"/>
              </a:ext>
            </a:extLst>
          </p:cNvPr>
          <p:cNvSpPr/>
          <p:nvPr/>
        </p:nvSpPr>
        <p:spPr>
          <a:xfrm flipV="1">
            <a:off x="4953794" y="5724662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8CFEE97-3C43-4876-906C-5F3820FD4FF3}"/>
              </a:ext>
            </a:extLst>
          </p:cNvPr>
          <p:cNvSpPr/>
          <p:nvPr/>
        </p:nvSpPr>
        <p:spPr>
          <a:xfrm flipV="1">
            <a:off x="4951414" y="3362462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EDBBA48-7E8D-4E5D-9D29-829041DEA854}"/>
              </a:ext>
            </a:extLst>
          </p:cNvPr>
          <p:cNvCxnSpPr>
            <a:cxnSpLocks/>
          </p:cNvCxnSpPr>
          <p:nvPr/>
        </p:nvCxnSpPr>
        <p:spPr>
          <a:xfrm flipV="1">
            <a:off x="4991893" y="5350278"/>
            <a:ext cx="0" cy="381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E58943D-9C0D-4F4B-AE94-2310D6C44F3D}"/>
              </a:ext>
            </a:extLst>
          </p:cNvPr>
          <p:cNvCxnSpPr>
            <a:cxnSpLocks/>
          </p:cNvCxnSpPr>
          <p:nvPr/>
        </p:nvCxnSpPr>
        <p:spPr>
          <a:xfrm flipV="1">
            <a:off x="4991894" y="4969278"/>
            <a:ext cx="190499" cy="381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966A5617-4003-43DC-8330-CC1936221BC3}"/>
              </a:ext>
            </a:extLst>
          </p:cNvPr>
          <p:cNvSpPr/>
          <p:nvPr/>
        </p:nvSpPr>
        <p:spPr>
          <a:xfrm flipV="1">
            <a:off x="4951414" y="5314032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C4D222E-F63B-4E94-AC81-67BC39FE187C}"/>
              </a:ext>
            </a:extLst>
          </p:cNvPr>
          <p:cNvSpPr/>
          <p:nvPr/>
        </p:nvSpPr>
        <p:spPr>
          <a:xfrm flipV="1">
            <a:off x="5141912" y="4934087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AD1751D-0CDC-46D6-BC28-23D9575E8B09}"/>
              </a:ext>
            </a:extLst>
          </p:cNvPr>
          <p:cNvSpPr/>
          <p:nvPr/>
        </p:nvSpPr>
        <p:spPr>
          <a:xfrm flipV="1">
            <a:off x="4951414" y="485021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A62E1F0-F560-4813-BE4E-FD25A4C55A2B}"/>
              </a:ext>
            </a:extLst>
          </p:cNvPr>
          <p:cNvCxnSpPr>
            <a:cxnSpLocks/>
          </p:cNvCxnSpPr>
          <p:nvPr/>
        </p:nvCxnSpPr>
        <p:spPr>
          <a:xfrm>
            <a:off x="4991894" y="4498846"/>
            <a:ext cx="14894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8D39746-E57E-4E09-BEF6-B4EE20F47D94}"/>
              </a:ext>
            </a:extLst>
          </p:cNvPr>
          <p:cNvSpPr txBox="1"/>
          <p:nvPr/>
        </p:nvSpPr>
        <p:spPr>
          <a:xfrm>
            <a:off x="6557526" y="4314181"/>
            <a:ext cx="1150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AVR Pin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66B13ED-E6FA-4944-87FB-EEFA70AACFAA}"/>
              </a:ext>
            </a:extLst>
          </p:cNvPr>
          <p:cNvSpPr/>
          <p:nvPr/>
        </p:nvSpPr>
        <p:spPr>
          <a:xfrm>
            <a:off x="6443227" y="446074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3D9DFDC-70E7-4083-AE7E-B7B1B2615C26}"/>
              </a:ext>
            </a:extLst>
          </p:cNvPr>
          <p:cNvSpPr txBox="1"/>
          <p:nvPr/>
        </p:nvSpPr>
        <p:spPr>
          <a:xfrm>
            <a:off x="4666348" y="2945889"/>
            <a:ext cx="683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VCC</a:t>
            </a:r>
          </a:p>
        </p:txBody>
      </p:sp>
    </p:spTree>
    <p:extLst>
      <p:ext uri="{BB962C8B-B14F-4D97-AF65-F5344CB8AC3E}">
        <p14:creationId xmlns:p14="http://schemas.microsoft.com/office/powerpoint/2010/main" val="3958131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A017-B611-4FE9-BFC0-7DC76767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AVR I/O -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9845-B429-4F9E-A215-3BDAE3F19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2" y="1371600"/>
            <a:ext cx="8229600" cy="5105400"/>
          </a:xfrm>
        </p:spPr>
        <p:txBody>
          <a:bodyPr/>
          <a:lstStyle/>
          <a:p>
            <a:r>
              <a:rPr lang="nb-NO"/>
              <a:t>Example: Switches</a:t>
            </a:r>
          </a:p>
          <a:p>
            <a:pPr lvl="1"/>
            <a:r>
              <a:rPr lang="nb-NO"/>
              <a:t>Pull-up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68F01A-3D0F-43D2-ADD0-31258D5978D6}"/>
              </a:ext>
            </a:extLst>
          </p:cNvPr>
          <p:cNvSpPr txBox="1"/>
          <p:nvPr/>
        </p:nvSpPr>
        <p:spPr>
          <a:xfrm>
            <a:off x="4640700" y="5825747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GND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D50FB06-5028-44B1-A192-D0498FCE6CA9}"/>
              </a:ext>
            </a:extLst>
          </p:cNvPr>
          <p:cNvCxnSpPr>
            <a:cxnSpLocks/>
          </p:cNvCxnSpPr>
          <p:nvPr/>
        </p:nvCxnSpPr>
        <p:spPr>
          <a:xfrm flipV="1">
            <a:off x="4991893" y="3400562"/>
            <a:ext cx="0" cy="1492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B9BC883E-694E-4505-B186-9BEF8769AF19}"/>
              </a:ext>
            </a:extLst>
          </p:cNvPr>
          <p:cNvSpPr/>
          <p:nvPr/>
        </p:nvSpPr>
        <p:spPr>
          <a:xfrm flipV="1">
            <a:off x="4875212" y="3657600"/>
            <a:ext cx="228600" cy="60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3EF088D-E693-484A-9C78-37E4948D39BD}"/>
              </a:ext>
            </a:extLst>
          </p:cNvPr>
          <p:cNvSpPr/>
          <p:nvPr/>
        </p:nvSpPr>
        <p:spPr>
          <a:xfrm flipV="1">
            <a:off x="4953794" y="5724662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8CFEE97-3C43-4876-906C-5F3820FD4FF3}"/>
              </a:ext>
            </a:extLst>
          </p:cNvPr>
          <p:cNvSpPr/>
          <p:nvPr/>
        </p:nvSpPr>
        <p:spPr>
          <a:xfrm flipV="1">
            <a:off x="4951414" y="3362462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EDBBA48-7E8D-4E5D-9D29-829041DEA854}"/>
              </a:ext>
            </a:extLst>
          </p:cNvPr>
          <p:cNvCxnSpPr>
            <a:cxnSpLocks/>
          </p:cNvCxnSpPr>
          <p:nvPr/>
        </p:nvCxnSpPr>
        <p:spPr>
          <a:xfrm flipV="1">
            <a:off x="4991893" y="5350278"/>
            <a:ext cx="0" cy="381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E58943D-9C0D-4F4B-AE94-2310D6C44F3D}"/>
              </a:ext>
            </a:extLst>
          </p:cNvPr>
          <p:cNvCxnSpPr>
            <a:cxnSpLocks/>
          </p:cNvCxnSpPr>
          <p:nvPr/>
        </p:nvCxnSpPr>
        <p:spPr>
          <a:xfrm flipV="1">
            <a:off x="4991894" y="4969278"/>
            <a:ext cx="190499" cy="381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966A5617-4003-43DC-8330-CC1936221BC3}"/>
              </a:ext>
            </a:extLst>
          </p:cNvPr>
          <p:cNvSpPr/>
          <p:nvPr/>
        </p:nvSpPr>
        <p:spPr>
          <a:xfrm flipV="1">
            <a:off x="4951414" y="5314032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C4D222E-F63B-4E94-AC81-67BC39FE187C}"/>
              </a:ext>
            </a:extLst>
          </p:cNvPr>
          <p:cNvSpPr/>
          <p:nvPr/>
        </p:nvSpPr>
        <p:spPr>
          <a:xfrm flipV="1">
            <a:off x="5141912" y="4934087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AD1751D-0CDC-46D6-BC28-23D9575E8B09}"/>
              </a:ext>
            </a:extLst>
          </p:cNvPr>
          <p:cNvSpPr/>
          <p:nvPr/>
        </p:nvSpPr>
        <p:spPr>
          <a:xfrm flipV="1">
            <a:off x="4951414" y="485021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A62E1F0-F560-4813-BE4E-FD25A4C55A2B}"/>
              </a:ext>
            </a:extLst>
          </p:cNvPr>
          <p:cNvCxnSpPr>
            <a:cxnSpLocks/>
          </p:cNvCxnSpPr>
          <p:nvPr/>
        </p:nvCxnSpPr>
        <p:spPr>
          <a:xfrm>
            <a:off x="4991894" y="4498846"/>
            <a:ext cx="14894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8D39746-E57E-4E09-BEF6-B4EE20F47D94}"/>
              </a:ext>
            </a:extLst>
          </p:cNvPr>
          <p:cNvSpPr txBox="1"/>
          <p:nvPr/>
        </p:nvSpPr>
        <p:spPr>
          <a:xfrm>
            <a:off x="6557526" y="4314181"/>
            <a:ext cx="1941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AVR Pin = VCC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66B13ED-E6FA-4944-87FB-EEFA70AACFAA}"/>
              </a:ext>
            </a:extLst>
          </p:cNvPr>
          <p:cNvSpPr/>
          <p:nvPr/>
        </p:nvSpPr>
        <p:spPr>
          <a:xfrm>
            <a:off x="6443227" y="446074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3D9DFDC-70E7-4083-AE7E-B7B1B2615C26}"/>
              </a:ext>
            </a:extLst>
          </p:cNvPr>
          <p:cNvSpPr txBox="1"/>
          <p:nvPr/>
        </p:nvSpPr>
        <p:spPr>
          <a:xfrm>
            <a:off x="4666348" y="2945889"/>
            <a:ext cx="683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VCC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83F7780-4510-4D0E-A94D-3A43AF4C2C81}"/>
              </a:ext>
            </a:extLst>
          </p:cNvPr>
          <p:cNvCxnSpPr>
            <a:cxnSpLocks/>
          </p:cNvCxnSpPr>
          <p:nvPr/>
        </p:nvCxnSpPr>
        <p:spPr>
          <a:xfrm>
            <a:off x="5979184" y="3362462"/>
            <a:ext cx="0" cy="1127404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23B8370-07EC-4834-AA8A-E07F32BB70DA}"/>
              </a:ext>
            </a:extLst>
          </p:cNvPr>
          <p:cNvSpPr txBox="1"/>
          <p:nvPr/>
        </p:nvSpPr>
        <p:spPr>
          <a:xfrm>
            <a:off x="6002899" y="3509609"/>
            <a:ext cx="4053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0 V, as pin voltage is pulled up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9AC8158-2B58-4BAD-AA3D-D4F2A27DB487}"/>
              </a:ext>
            </a:extLst>
          </p:cNvPr>
          <p:cNvCxnSpPr>
            <a:cxnSpLocks/>
          </p:cNvCxnSpPr>
          <p:nvPr/>
        </p:nvCxnSpPr>
        <p:spPr>
          <a:xfrm>
            <a:off x="5979184" y="4536946"/>
            <a:ext cx="0" cy="1263916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1631F77-E401-4DE8-9F2B-99F537B00A0B}"/>
              </a:ext>
            </a:extLst>
          </p:cNvPr>
          <p:cNvSpPr txBox="1"/>
          <p:nvPr/>
        </p:nvSpPr>
        <p:spPr>
          <a:xfrm>
            <a:off x="6002898" y="4914530"/>
            <a:ext cx="963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3.3 V</a:t>
            </a:r>
          </a:p>
        </p:txBody>
      </p:sp>
    </p:spTree>
    <p:extLst>
      <p:ext uri="{BB962C8B-B14F-4D97-AF65-F5344CB8AC3E}">
        <p14:creationId xmlns:p14="http://schemas.microsoft.com/office/powerpoint/2010/main" val="4231256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FFCAE-BDED-2745-84BF-7C0ED2DC6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Annual Net Sales Growth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43689-041C-E840-A442-34D397287D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End Market Demand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9F2E1DB5-C43F-1649-9BBF-EF863A449188}"/>
              </a:ext>
            </a:extLst>
          </p:cNvPr>
          <p:cNvGraphicFramePr/>
          <p:nvPr/>
        </p:nvGraphicFramePr>
        <p:xfrm>
          <a:off x="878170" y="1468779"/>
          <a:ext cx="10964642" cy="4944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Rectangle 5">
            <a:extLst>
              <a:ext uri="{FF2B5EF4-FFF2-40B4-BE49-F238E27FC236}">
                <a16:creationId xmlns:a16="http://schemas.microsoft.com/office/drawing/2014/main" id="{DFA2600C-58A6-F24D-BB51-7BC5A6456D4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43701" y="3475653"/>
            <a:ext cx="932949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$ 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Million</a:t>
            </a:r>
          </a:p>
        </p:txBody>
      </p:sp>
      <p:sp>
        <p:nvSpPr>
          <p:cNvPr id="16" name="Rechteck 8">
            <a:extLst>
              <a:ext uri="{FF2B5EF4-FFF2-40B4-BE49-F238E27FC236}">
                <a16:creationId xmlns:a16="http://schemas.microsoft.com/office/drawing/2014/main" id="{42956473-7225-E54C-B2CE-AD1DF65D15C6}"/>
              </a:ext>
            </a:extLst>
          </p:cNvPr>
          <p:cNvSpPr/>
          <p:nvPr/>
        </p:nvSpPr>
        <p:spPr>
          <a:xfrm>
            <a:off x="2991719" y="1575687"/>
            <a:ext cx="5874327" cy="77585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cs typeface="Arial" panose="020B0604020202020204" pitchFamily="34" charset="0"/>
              </a:rPr>
              <a:t>120 consecutive quarters of profitability!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E2CCCE-6116-409E-A781-DB7383044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Calibri Light" panose="020F0302020204030204" pitchFamily="34" charset="0"/>
                <a:cs typeface="Calibri Light" panose="020F0302020204030204" pitchFamily="34" charset="0"/>
              </a:rPr>
              <a:t>Microchip Corporate Presentation Overview Rev 29-3 November 2020</a:t>
            </a:r>
          </a:p>
        </p:txBody>
      </p:sp>
    </p:spTree>
    <p:extLst>
      <p:ext uri="{BB962C8B-B14F-4D97-AF65-F5344CB8AC3E}">
        <p14:creationId xmlns:p14="http://schemas.microsoft.com/office/powerpoint/2010/main" val="38502297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A017-B611-4FE9-BFC0-7DC76767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AVR I/O -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9845-B429-4F9E-A215-3BDAE3F19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2" y="1371600"/>
            <a:ext cx="8229600" cy="5105400"/>
          </a:xfrm>
        </p:spPr>
        <p:txBody>
          <a:bodyPr/>
          <a:lstStyle/>
          <a:p>
            <a:r>
              <a:rPr lang="nb-NO"/>
              <a:t>Example: Switches</a:t>
            </a:r>
          </a:p>
          <a:p>
            <a:pPr lvl="1"/>
            <a:r>
              <a:rPr lang="nb-NO"/>
              <a:t>Pull-up - Active Low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68F01A-3D0F-43D2-ADD0-31258D5978D6}"/>
              </a:ext>
            </a:extLst>
          </p:cNvPr>
          <p:cNvSpPr txBox="1"/>
          <p:nvPr/>
        </p:nvSpPr>
        <p:spPr>
          <a:xfrm>
            <a:off x="4640700" y="5825747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GND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D50FB06-5028-44B1-A192-D0498FCE6CA9}"/>
              </a:ext>
            </a:extLst>
          </p:cNvPr>
          <p:cNvCxnSpPr>
            <a:cxnSpLocks/>
          </p:cNvCxnSpPr>
          <p:nvPr/>
        </p:nvCxnSpPr>
        <p:spPr>
          <a:xfrm flipV="1">
            <a:off x="4991893" y="3400562"/>
            <a:ext cx="0" cy="1492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B9BC883E-694E-4505-B186-9BEF8769AF19}"/>
              </a:ext>
            </a:extLst>
          </p:cNvPr>
          <p:cNvSpPr/>
          <p:nvPr/>
        </p:nvSpPr>
        <p:spPr>
          <a:xfrm flipV="1">
            <a:off x="4875212" y="3657600"/>
            <a:ext cx="228600" cy="60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3EF088D-E693-484A-9C78-37E4948D39BD}"/>
              </a:ext>
            </a:extLst>
          </p:cNvPr>
          <p:cNvSpPr/>
          <p:nvPr/>
        </p:nvSpPr>
        <p:spPr>
          <a:xfrm flipV="1">
            <a:off x="4953794" y="5724662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8CFEE97-3C43-4876-906C-5F3820FD4FF3}"/>
              </a:ext>
            </a:extLst>
          </p:cNvPr>
          <p:cNvSpPr/>
          <p:nvPr/>
        </p:nvSpPr>
        <p:spPr>
          <a:xfrm flipV="1">
            <a:off x="4951414" y="3362462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EDBBA48-7E8D-4E5D-9D29-829041DEA854}"/>
              </a:ext>
            </a:extLst>
          </p:cNvPr>
          <p:cNvCxnSpPr>
            <a:cxnSpLocks/>
          </p:cNvCxnSpPr>
          <p:nvPr/>
        </p:nvCxnSpPr>
        <p:spPr>
          <a:xfrm flipV="1">
            <a:off x="4991893" y="5350278"/>
            <a:ext cx="0" cy="381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E58943D-9C0D-4F4B-AE94-2310D6C44F3D}"/>
              </a:ext>
            </a:extLst>
          </p:cNvPr>
          <p:cNvCxnSpPr>
            <a:cxnSpLocks/>
            <a:endCxn id="55" idx="0"/>
          </p:cNvCxnSpPr>
          <p:nvPr/>
        </p:nvCxnSpPr>
        <p:spPr>
          <a:xfrm flipH="1" flipV="1">
            <a:off x="4989513" y="4926416"/>
            <a:ext cx="2380" cy="42386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966A5617-4003-43DC-8330-CC1936221BC3}"/>
              </a:ext>
            </a:extLst>
          </p:cNvPr>
          <p:cNvSpPr/>
          <p:nvPr/>
        </p:nvSpPr>
        <p:spPr>
          <a:xfrm flipV="1">
            <a:off x="4951414" y="5314032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AD1751D-0CDC-46D6-BC28-23D9575E8B09}"/>
              </a:ext>
            </a:extLst>
          </p:cNvPr>
          <p:cNvSpPr/>
          <p:nvPr/>
        </p:nvSpPr>
        <p:spPr>
          <a:xfrm flipV="1">
            <a:off x="4951414" y="485021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A62E1F0-F560-4813-BE4E-FD25A4C55A2B}"/>
              </a:ext>
            </a:extLst>
          </p:cNvPr>
          <p:cNvCxnSpPr>
            <a:cxnSpLocks/>
          </p:cNvCxnSpPr>
          <p:nvPr/>
        </p:nvCxnSpPr>
        <p:spPr>
          <a:xfrm>
            <a:off x="4991894" y="4498846"/>
            <a:ext cx="14894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8D39746-E57E-4E09-BEF6-B4EE20F47D94}"/>
              </a:ext>
            </a:extLst>
          </p:cNvPr>
          <p:cNvSpPr txBox="1"/>
          <p:nvPr/>
        </p:nvSpPr>
        <p:spPr>
          <a:xfrm>
            <a:off x="6557527" y="4314181"/>
            <a:ext cx="2024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AVR Pin = GND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66B13ED-E6FA-4944-87FB-EEFA70AACFAA}"/>
              </a:ext>
            </a:extLst>
          </p:cNvPr>
          <p:cNvSpPr/>
          <p:nvPr/>
        </p:nvSpPr>
        <p:spPr>
          <a:xfrm>
            <a:off x="6443227" y="446074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3D9DFDC-70E7-4083-AE7E-B7B1B2615C26}"/>
              </a:ext>
            </a:extLst>
          </p:cNvPr>
          <p:cNvSpPr txBox="1"/>
          <p:nvPr/>
        </p:nvSpPr>
        <p:spPr>
          <a:xfrm>
            <a:off x="4666348" y="2945889"/>
            <a:ext cx="683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VCC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83F7780-4510-4D0E-A94D-3A43AF4C2C81}"/>
              </a:ext>
            </a:extLst>
          </p:cNvPr>
          <p:cNvCxnSpPr>
            <a:cxnSpLocks/>
          </p:cNvCxnSpPr>
          <p:nvPr/>
        </p:nvCxnSpPr>
        <p:spPr>
          <a:xfrm>
            <a:off x="5979184" y="3362462"/>
            <a:ext cx="0" cy="1127404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23B8370-07EC-4834-AA8A-E07F32BB70DA}"/>
              </a:ext>
            </a:extLst>
          </p:cNvPr>
          <p:cNvSpPr txBox="1"/>
          <p:nvPr/>
        </p:nvSpPr>
        <p:spPr>
          <a:xfrm>
            <a:off x="6002898" y="3512446"/>
            <a:ext cx="4434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3.3 V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9AC8158-2B58-4BAD-AA3D-D4F2A27DB487}"/>
              </a:ext>
            </a:extLst>
          </p:cNvPr>
          <p:cNvCxnSpPr>
            <a:cxnSpLocks/>
          </p:cNvCxnSpPr>
          <p:nvPr/>
        </p:nvCxnSpPr>
        <p:spPr>
          <a:xfrm>
            <a:off x="5979184" y="4536946"/>
            <a:ext cx="0" cy="1263916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1631F77-E401-4DE8-9F2B-99F537B00A0B}"/>
              </a:ext>
            </a:extLst>
          </p:cNvPr>
          <p:cNvSpPr txBox="1"/>
          <p:nvPr/>
        </p:nvSpPr>
        <p:spPr>
          <a:xfrm>
            <a:off x="6002898" y="4914530"/>
            <a:ext cx="4282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0 V, as pin voltage is pulled down hard</a:t>
            </a:r>
          </a:p>
        </p:txBody>
      </p:sp>
    </p:spTree>
    <p:extLst>
      <p:ext uri="{BB962C8B-B14F-4D97-AF65-F5344CB8AC3E}">
        <p14:creationId xmlns:p14="http://schemas.microsoft.com/office/powerpoint/2010/main" val="18815130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A017-B611-4FE9-BFC0-7DC76767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AVR I/O -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9845-B429-4F9E-A215-3BDAE3F19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2" y="1371600"/>
            <a:ext cx="8229600" cy="5105400"/>
          </a:xfrm>
        </p:spPr>
        <p:txBody>
          <a:bodyPr/>
          <a:lstStyle/>
          <a:p>
            <a:r>
              <a:rPr lang="nb-NO"/>
              <a:t>Example: Switches</a:t>
            </a:r>
          </a:p>
          <a:p>
            <a:pPr lvl="1"/>
            <a:r>
              <a:rPr lang="nb-NO"/>
              <a:t>Pull-up - Active Low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68F01A-3D0F-43D2-ADD0-31258D5978D6}"/>
              </a:ext>
            </a:extLst>
          </p:cNvPr>
          <p:cNvSpPr txBox="1"/>
          <p:nvPr/>
        </p:nvSpPr>
        <p:spPr>
          <a:xfrm>
            <a:off x="4640700" y="5825747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GND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D50FB06-5028-44B1-A192-D0498FCE6CA9}"/>
              </a:ext>
            </a:extLst>
          </p:cNvPr>
          <p:cNvCxnSpPr>
            <a:cxnSpLocks/>
          </p:cNvCxnSpPr>
          <p:nvPr/>
        </p:nvCxnSpPr>
        <p:spPr>
          <a:xfrm flipV="1">
            <a:off x="4991893" y="3400562"/>
            <a:ext cx="0" cy="1492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B9BC883E-694E-4505-B186-9BEF8769AF19}"/>
              </a:ext>
            </a:extLst>
          </p:cNvPr>
          <p:cNvSpPr/>
          <p:nvPr/>
        </p:nvSpPr>
        <p:spPr>
          <a:xfrm flipV="1">
            <a:off x="4875212" y="3657600"/>
            <a:ext cx="228600" cy="60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3EF088D-E693-484A-9C78-37E4948D39BD}"/>
              </a:ext>
            </a:extLst>
          </p:cNvPr>
          <p:cNvSpPr/>
          <p:nvPr/>
        </p:nvSpPr>
        <p:spPr>
          <a:xfrm flipV="1">
            <a:off x="4953794" y="5724662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8CFEE97-3C43-4876-906C-5F3820FD4FF3}"/>
              </a:ext>
            </a:extLst>
          </p:cNvPr>
          <p:cNvSpPr/>
          <p:nvPr/>
        </p:nvSpPr>
        <p:spPr>
          <a:xfrm flipV="1">
            <a:off x="4951414" y="3362462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EDBBA48-7E8D-4E5D-9D29-829041DEA854}"/>
              </a:ext>
            </a:extLst>
          </p:cNvPr>
          <p:cNvCxnSpPr>
            <a:cxnSpLocks/>
          </p:cNvCxnSpPr>
          <p:nvPr/>
        </p:nvCxnSpPr>
        <p:spPr>
          <a:xfrm flipV="1">
            <a:off x="4991893" y="5350278"/>
            <a:ext cx="0" cy="381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E58943D-9C0D-4F4B-AE94-2310D6C44F3D}"/>
              </a:ext>
            </a:extLst>
          </p:cNvPr>
          <p:cNvCxnSpPr>
            <a:cxnSpLocks/>
            <a:endCxn id="55" idx="0"/>
          </p:cNvCxnSpPr>
          <p:nvPr/>
        </p:nvCxnSpPr>
        <p:spPr>
          <a:xfrm flipH="1" flipV="1">
            <a:off x="4989513" y="4926416"/>
            <a:ext cx="2380" cy="42386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966A5617-4003-43DC-8330-CC1936221BC3}"/>
              </a:ext>
            </a:extLst>
          </p:cNvPr>
          <p:cNvSpPr/>
          <p:nvPr/>
        </p:nvSpPr>
        <p:spPr>
          <a:xfrm flipV="1">
            <a:off x="4951414" y="5314032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AD1751D-0CDC-46D6-BC28-23D9575E8B09}"/>
              </a:ext>
            </a:extLst>
          </p:cNvPr>
          <p:cNvSpPr/>
          <p:nvPr/>
        </p:nvSpPr>
        <p:spPr>
          <a:xfrm flipV="1">
            <a:off x="4951414" y="485021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A62E1F0-F560-4813-BE4E-FD25A4C55A2B}"/>
              </a:ext>
            </a:extLst>
          </p:cNvPr>
          <p:cNvCxnSpPr>
            <a:cxnSpLocks/>
          </p:cNvCxnSpPr>
          <p:nvPr/>
        </p:nvCxnSpPr>
        <p:spPr>
          <a:xfrm>
            <a:off x="4991894" y="4498846"/>
            <a:ext cx="14894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8D39746-E57E-4E09-BEF6-B4EE20F47D94}"/>
              </a:ext>
            </a:extLst>
          </p:cNvPr>
          <p:cNvSpPr txBox="1"/>
          <p:nvPr/>
        </p:nvSpPr>
        <p:spPr>
          <a:xfrm>
            <a:off x="6557527" y="4314181"/>
            <a:ext cx="2024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AVR Pin = GND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66B13ED-E6FA-4944-87FB-EEFA70AACFAA}"/>
              </a:ext>
            </a:extLst>
          </p:cNvPr>
          <p:cNvSpPr/>
          <p:nvPr/>
        </p:nvSpPr>
        <p:spPr>
          <a:xfrm>
            <a:off x="6443227" y="4460746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3D9DFDC-70E7-4083-AE7E-B7B1B2615C26}"/>
              </a:ext>
            </a:extLst>
          </p:cNvPr>
          <p:cNvSpPr txBox="1"/>
          <p:nvPr/>
        </p:nvSpPr>
        <p:spPr>
          <a:xfrm>
            <a:off x="4666348" y="2945889"/>
            <a:ext cx="683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VCC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83F7780-4510-4D0E-A94D-3A43AF4C2C81}"/>
              </a:ext>
            </a:extLst>
          </p:cNvPr>
          <p:cNvCxnSpPr>
            <a:cxnSpLocks/>
          </p:cNvCxnSpPr>
          <p:nvPr/>
        </p:nvCxnSpPr>
        <p:spPr>
          <a:xfrm>
            <a:off x="5979184" y="3362462"/>
            <a:ext cx="0" cy="1127404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23B8370-07EC-4834-AA8A-E07F32BB70DA}"/>
              </a:ext>
            </a:extLst>
          </p:cNvPr>
          <p:cNvSpPr txBox="1"/>
          <p:nvPr/>
        </p:nvSpPr>
        <p:spPr>
          <a:xfrm>
            <a:off x="6002898" y="3512446"/>
            <a:ext cx="4434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3.3 V, still trying to pull up, </a:t>
            </a:r>
          </a:p>
          <a:p>
            <a:r>
              <a:rPr lang="nb-NO"/>
              <a:t>          current limited by resistor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9AC8158-2B58-4BAD-AA3D-D4F2A27DB487}"/>
              </a:ext>
            </a:extLst>
          </p:cNvPr>
          <p:cNvCxnSpPr>
            <a:cxnSpLocks/>
          </p:cNvCxnSpPr>
          <p:nvPr/>
        </p:nvCxnSpPr>
        <p:spPr>
          <a:xfrm>
            <a:off x="5979184" y="4536946"/>
            <a:ext cx="0" cy="1263916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1631F77-E401-4DE8-9F2B-99F537B00A0B}"/>
              </a:ext>
            </a:extLst>
          </p:cNvPr>
          <p:cNvSpPr txBox="1"/>
          <p:nvPr/>
        </p:nvSpPr>
        <p:spPr>
          <a:xfrm>
            <a:off x="6002898" y="4914530"/>
            <a:ext cx="4282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0 V, as pin voltage is pulled down hard</a:t>
            </a:r>
          </a:p>
          <a:p>
            <a:r>
              <a:rPr lang="nb-NO"/>
              <a:t>       no limitation on current </a:t>
            </a:r>
          </a:p>
        </p:txBody>
      </p:sp>
    </p:spTree>
    <p:extLst>
      <p:ext uri="{BB962C8B-B14F-4D97-AF65-F5344CB8AC3E}">
        <p14:creationId xmlns:p14="http://schemas.microsoft.com/office/powerpoint/2010/main" val="7928729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A017-B611-4FE9-BFC0-7DC76767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AVR I/O -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9845-B429-4F9E-A215-3BDAE3F19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2" y="1371600"/>
            <a:ext cx="8229600" cy="5105400"/>
          </a:xfrm>
        </p:spPr>
        <p:txBody>
          <a:bodyPr/>
          <a:lstStyle/>
          <a:p>
            <a:r>
              <a:rPr lang="nb-NO"/>
              <a:t>Example: Switches</a:t>
            </a:r>
          </a:p>
          <a:p>
            <a:pPr lvl="1"/>
            <a:r>
              <a:rPr lang="nb-NO"/>
              <a:t>Pull-down - Active High</a:t>
            </a:r>
          </a:p>
          <a:p>
            <a:pPr lvl="1"/>
            <a:r>
              <a:rPr lang="nb-NO"/>
              <a:t>Same same, only inverted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42D680-70A2-4A38-9A51-BC2D2EF80FB1}"/>
              </a:ext>
            </a:extLst>
          </p:cNvPr>
          <p:cNvCxnSpPr>
            <a:cxnSpLocks/>
          </p:cNvCxnSpPr>
          <p:nvPr/>
        </p:nvCxnSpPr>
        <p:spPr>
          <a:xfrm>
            <a:off x="5747979" y="4247368"/>
            <a:ext cx="0" cy="1492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B0C903B-63BB-499C-A31D-2E1C2C21F567}"/>
              </a:ext>
            </a:extLst>
          </p:cNvPr>
          <p:cNvSpPr/>
          <p:nvPr/>
        </p:nvSpPr>
        <p:spPr>
          <a:xfrm>
            <a:off x="5633679" y="4789910"/>
            <a:ext cx="228600" cy="60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B76A57-9052-4AC3-A69A-76AA52F63874}"/>
              </a:ext>
            </a:extLst>
          </p:cNvPr>
          <p:cNvSpPr/>
          <p:nvPr/>
        </p:nvSpPr>
        <p:spPr>
          <a:xfrm>
            <a:off x="5709880" y="3339584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A1B246-B0A1-4F49-8200-EEC0629A9B90}"/>
              </a:ext>
            </a:extLst>
          </p:cNvPr>
          <p:cNvSpPr/>
          <p:nvPr/>
        </p:nvSpPr>
        <p:spPr>
          <a:xfrm>
            <a:off x="5707500" y="5701784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D7C43C-40F1-4109-994C-452F67DFF478}"/>
              </a:ext>
            </a:extLst>
          </p:cNvPr>
          <p:cNvSpPr txBox="1"/>
          <p:nvPr/>
        </p:nvSpPr>
        <p:spPr>
          <a:xfrm>
            <a:off x="5409609" y="2961111"/>
            <a:ext cx="683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VCC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F32ECB-9642-4E55-918E-89482C9FF9FB}"/>
              </a:ext>
            </a:extLst>
          </p:cNvPr>
          <p:cNvSpPr txBox="1"/>
          <p:nvPr/>
        </p:nvSpPr>
        <p:spPr>
          <a:xfrm>
            <a:off x="5396786" y="5802869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GND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45892AB-A017-4349-A95C-F69B95A71E03}"/>
              </a:ext>
            </a:extLst>
          </p:cNvPr>
          <p:cNvCxnSpPr>
            <a:cxnSpLocks/>
          </p:cNvCxnSpPr>
          <p:nvPr/>
        </p:nvCxnSpPr>
        <p:spPr>
          <a:xfrm>
            <a:off x="5747979" y="3409168"/>
            <a:ext cx="0" cy="381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787D896-FCEF-497D-A6BA-C4CE0DEB7F14}"/>
              </a:ext>
            </a:extLst>
          </p:cNvPr>
          <p:cNvCxnSpPr>
            <a:cxnSpLocks/>
          </p:cNvCxnSpPr>
          <p:nvPr/>
        </p:nvCxnSpPr>
        <p:spPr>
          <a:xfrm>
            <a:off x="5747980" y="3790168"/>
            <a:ext cx="190499" cy="381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23696AFA-4CC6-46E8-ABAA-F71628DA8392}"/>
              </a:ext>
            </a:extLst>
          </p:cNvPr>
          <p:cNvSpPr/>
          <p:nvPr/>
        </p:nvSpPr>
        <p:spPr>
          <a:xfrm>
            <a:off x="5707500" y="3750214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202A1C9-2D53-4BCB-80F4-635DB2620722}"/>
              </a:ext>
            </a:extLst>
          </p:cNvPr>
          <p:cNvSpPr/>
          <p:nvPr/>
        </p:nvSpPr>
        <p:spPr>
          <a:xfrm>
            <a:off x="5897998" y="4130159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FB54A21-C7C3-4C32-86A9-9593D7293F61}"/>
              </a:ext>
            </a:extLst>
          </p:cNvPr>
          <p:cNvSpPr/>
          <p:nvPr/>
        </p:nvSpPr>
        <p:spPr>
          <a:xfrm>
            <a:off x="5707500" y="4214030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182E9B-EE65-4FB8-A1D2-B656CBA7CA8D}"/>
              </a:ext>
            </a:extLst>
          </p:cNvPr>
          <p:cNvCxnSpPr>
            <a:cxnSpLocks/>
          </p:cNvCxnSpPr>
          <p:nvPr/>
        </p:nvCxnSpPr>
        <p:spPr>
          <a:xfrm flipH="1">
            <a:off x="4947879" y="4529044"/>
            <a:ext cx="80010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25602F4-5AFD-4DCB-B501-28210D1555C1}"/>
              </a:ext>
            </a:extLst>
          </p:cNvPr>
          <p:cNvSpPr txBox="1"/>
          <p:nvPr/>
        </p:nvSpPr>
        <p:spPr>
          <a:xfrm>
            <a:off x="3908299" y="4344379"/>
            <a:ext cx="1150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AVR Pin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E234CCC-4FE9-4822-9457-714B040512BD}"/>
              </a:ext>
            </a:extLst>
          </p:cNvPr>
          <p:cNvSpPr/>
          <p:nvPr/>
        </p:nvSpPr>
        <p:spPr>
          <a:xfrm>
            <a:off x="4912160" y="4490944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11647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A017-B611-4FE9-BFC0-7DC76767E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AVR I/O -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9845-B429-4F9E-A215-3BDAE3F19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2" y="1371600"/>
            <a:ext cx="8229600" cy="5105400"/>
          </a:xfrm>
        </p:spPr>
        <p:txBody>
          <a:bodyPr/>
          <a:lstStyle/>
          <a:p>
            <a:r>
              <a:rPr lang="nb-NO"/>
              <a:t>Example: Switches</a:t>
            </a:r>
          </a:p>
          <a:p>
            <a:pPr lvl="1"/>
            <a:r>
              <a:rPr lang="nb-NO"/>
              <a:t>Pull-down - Active High</a:t>
            </a:r>
          </a:p>
          <a:p>
            <a:pPr lvl="1"/>
            <a:r>
              <a:rPr lang="nb-NO"/>
              <a:t>Same same, only inverted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42D680-70A2-4A38-9A51-BC2D2EF80FB1}"/>
              </a:ext>
            </a:extLst>
          </p:cNvPr>
          <p:cNvCxnSpPr>
            <a:cxnSpLocks/>
          </p:cNvCxnSpPr>
          <p:nvPr/>
        </p:nvCxnSpPr>
        <p:spPr>
          <a:xfrm>
            <a:off x="5747979" y="4247368"/>
            <a:ext cx="0" cy="14925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B0C903B-63BB-499C-A31D-2E1C2C21F567}"/>
              </a:ext>
            </a:extLst>
          </p:cNvPr>
          <p:cNvSpPr/>
          <p:nvPr/>
        </p:nvSpPr>
        <p:spPr>
          <a:xfrm>
            <a:off x="5633679" y="4789910"/>
            <a:ext cx="228600" cy="609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B76A57-9052-4AC3-A69A-76AA52F63874}"/>
              </a:ext>
            </a:extLst>
          </p:cNvPr>
          <p:cNvSpPr/>
          <p:nvPr/>
        </p:nvSpPr>
        <p:spPr>
          <a:xfrm>
            <a:off x="5709880" y="3339584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EA1B246-B0A1-4F49-8200-EEC0629A9B90}"/>
              </a:ext>
            </a:extLst>
          </p:cNvPr>
          <p:cNvSpPr/>
          <p:nvPr/>
        </p:nvSpPr>
        <p:spPr>
          <a:xfrm>
            <a:off x="5707500" y="5701784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D7C43C-40F1-4109-994C-452F67DFF478}"/>
              </a:ext>
            </a:extLst>
          </p:cNvPr>
          <p:cNvSpPr txBox="1"/>
          <p:nvPr/>
        </p:nvSpPr>
        <p:spPr>
          <a:xfrm>
            <a:off x="5409609" y="2961111"/>
            <a:ext cx="683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VCC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F32ECB-9642-4E55-918E-89482C9FF9FB}"/>
              </a:ext>
            </a:extLst>
          </p:cNvPr>
          <p:cNvSpPr txBox="1"/>
          <p:nvPr/>
        </p:nvSpPr>
        <p:spPr>
          <a:xfrm>
            <a:off x="5396786" y="5802869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GND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45892AB-A017-4349-A95C-F69B95A71E03}"/>
              </a:ext>
            </a:extLst>
          </p:cNvPr>
          <p:cNvCxnSpPr>
            <a:cxnSpLocks/>
          </p:cNvCxnSpPr>
          <p:nvPr/>
        </p:nvCxnSpPr>
        <p:spPr>
          <a:xfrm>
            <a:off x="5747979" y="3409168"/>
            <a:ext cx="0" cy="381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787D896-FCEF-497D-A6BA-C4CE0DEB7F14}"/>
              </a:ext>
            </a:extLst>
          </p:cNvPr>
          <p:cNvCxnSpPr>
            <a:cxnSpLocks/>
          </p:cNvCxnSpPr>
          <p:nvPr/>
        </p:nvCxnSpPr>
        <p:spPr>
          <a:xfrm>
            <a:off x="5747980" y="3790168"/>
            <a:ext cx="190499" cy="38100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23696AFA-4CC6-46E8-ABAA-F71628DA8392}"/>
              </a:ext>
            </a:extLst>
          </p:cNvPr>
          <p:cNvSpPr/>
          <p:nvPr/>
        </p:nvSpPr>
        <p:spPr>
          <a:xfrm>
            <a:off x="5707500" y="3750214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202A1C9-2D53-4BCB-80F4-635DB2620722}"/>
              </a:ext>
            </a:extLst>
          </p:cNvPr>
          <p:cNvSpPr/>
          <p:nvPr/>
        </p:nvSpPr>
        <p:spPr>
          <a:xfrm>
            <a:off x="5897998" y="4130159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FB54A21-C7C3-4C32-86A9-9593D7293F61}"/>
              </a:ext>
            </a:extLst>
          </p:cNvPr>
          <p:cNvSpPr/>
          <p:nvPr/>
        </p:nvSpPr>
        <p:spPr>
          <a:xfrm>
            <a:off x="5707500" y="4214030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182E9B-EE65-4FB8-A1D2-B656CBA7CA8D}"/>
              </a:ext>
            </a:extLst>
          </p:cNvPr>
          <p:cNvCxnSpPr>
            <a:cxnSpLocks/>
          </p:cNvCxnSpPr>
          <p:nvPr/>
        </p:nvCxnSpPr>
        <p:spPr>
          <a:xfrm flipH="1">
            <a:off x="4947879" y="4529044"/>
            <a:ext cx="80010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25602F4-5AFD-4DCB-B501-28210D1555C1}"/>
              </a:ext>
            </a:extLst>
          </p:cNvPr>
          <p:cNvSpPr txBox="1"/>
          <p:nvPr/>
        </p:nvSpPr>
        <p:spPr>
          <a:xfrm>
            <a:off x="3908299" y="4344379"/>
            <a:ext cx="1150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/>
              <a:t>AVR Pin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E234CCC-4FE9-4822-9457-714B040512BD}"/>
              </a:ext>
            </a:extLst>
          </p:cNvPr>
          <p:cNvSpPr/>
          <p:nvPr/>
        </p:nvSpPr>
        <p:spPr>
          <a:xfrm>
            <a:off x="4912160" y="4490944"/>
            <a:ext cx="76198" cy="76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04DF69D-1D67-4780-A69B-200D5DB31E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39"/>
          <a:stretch/>
        </p:blipFill>
        <p:spPr>
          <a:xfrm rot="5400000">
            <a:off x="6615554" y="2023639"/>
            <a:ext cx="5259364" cy="279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968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19DD84-F951-4A6D-8F5E-85D7F9381A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1" r="22665" b="18821"/>
          <a:stretch/>
        </p:blipFill>
        <p:spPr bwMode="auto">
          <a:xfrm>
            <a:off x="8194322" y="946032"/>
            <a:ext cx="2154265" cy="207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1083109-F592-452A-A767-62FEA4A1FA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6" b="36232"/>
          <a:stretch/>
        </p:blipFill>
        <p:spPr bwMode="auto">
          <a:xfrm>
            <a:off x="2413953" y="3505200"/>
            <a:ext cx="7360919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3ACA6A-3316-4A94-88E7-821C6683A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Time to play!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84C94-455E-4D1E-97CC-ECF55075D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2" y="1524000"/>
            <a:ext cx="8839200" cy="5105400"/>
          </a:xfrm>
        </p:spPr>
        <p:txBody>
          <a:bodyPr/>
          <a:lstStyle/>
          <a:p>
            <a:endParaRPr lang="nb-NO" dirty="0">
              <a:hlinkClick r:id="rId4"/>
            </a:endParaRPr>
          </a:p>
          <a:p>
            <a:r>
              <a:rPr lang="nb-NO" dirty="0">
                <a:solidFill>
                  <a:srgbClr val="FF0000"/>
                </a:solidFill>
              </a:rPr>
              <a:t>https://omegav.no/avrkurs </a:t>
            </a:r>
            <a:endParaRPr lang="nb-NO" dirty="0"/>
          </a:p>
          <a:p>
            <a:r>
              <a:rPr lang="nb-NO" dirty="0"/>
              <a:t>OV people provide support</a:t>
            </a:r>
          </a:p>
          <a:p>
            <a:r>
              <a:rPr lang="nb-NO"/>
              <a:t>Microchip </a:t>
            </a:r>
            <a:r>
              <a:rPr lang="nb-NO" dirty="0"/>
              <a:t>people support the support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744347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19DD84-F951-4A6D-8F5E-85D7F9381A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1" r="22665" b="18821"/>
          <a:stretch/>
        </p:blipFill>
        <p:spPr bwMode="auto">
          <a:xfrm>
            <a:off x="8194322" y="946032"/>
            <a:ext cx="2154265" cy="207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1083109-F592-452A-A767-62FEA4A1FA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6" b="36232"/>
          <a:stretch/>
        </p:blipFill>
        <p:spPr bwMode="auto">
          <a:xfrm>
            <a:off x="2413953" y="3505200"/>
            <a:ext cx="7360919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3ACA6A-3316-4A94-88E7-821C6683A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Time to play!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84C94-455E-4D1E-97CC-ECF55075D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2" y="1524000"/>
            <a:ext cx="8839200" cy="5105400"/>
          </a:xfrm>
        </p:spPr>
        <p:txBody>
          <a:bodyPr/>
          <a:lstStyle/>
          <a:p>
            <a:endParaRPr lang="nb-NO" dirty="0">
              <a:hlinkClick r:id="rId4"/>
            </a:endParaRPr>
          </a:p>
          <a:p>
            <a:r>
              <a:rPr lang="nb-NO" dirty="0">
                <a:solidFill>
                  <a:srgbClr val="FF0000"/>
                </a:solidFill>
              </a:rPr>
              <a:t>https://omegav.no/avrkurs </a:t>
            </a:r>
            <a:endParaRPr lang="nb-NO" dirty="0"/>
          </a:p>
          <a:p>
            <a:r>
              <a:rPr lang="nb-NO" dirty="0"/>
              <a:t>MPLAB X IDE: Open the .X folder</a:t>
            </a:r>
          </a:p>
          <a:p>
            <a:pPr lvl="1"/>
            <a:r>
              <a:rPr lang="nb-NO" dirty="0"/>
              <a:t>Each task is a configuration in the project</a:t>
            </a:r>
          </a:p>
          <a:p>
            <a:r>
              <a:rPr lang="nb-NO" dirty="0"/>
              <a:t>Microchip Studio: Open the *.atsln file </a:t>
            </a:r>
          </a:p>
          <a:p>
            <a:pPr lvl="1"/>
            <a:r>
              <a:rPr lang="nb-NO" dirty="0"/>
              <a:t>One project for each task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932363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224D7-9850-4AF5-9363-B279ADFC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Unexpected info!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30A20-DA7F-476D-8E09-E1D1A218E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374971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2CFB5-61F4-4DAC-A7BC-927F52A91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Bit-fu 3rd Dan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2AC6B-63CF-4EF1-8A17-CF8468AFF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sz="2400">
              <a:hlinkClick r:id="rId2"/>
            </a:endParaRPr>
          </a:p>
          <a:p>
            <a:endParaRPr lang="nb-NO" sz="2400">
              <a:hlinkClick r:id="rId2"/>
            </a:endParaRPr>
          </a:p>
          <a:p>
            <a:endParaRPr lang="nb-NO" sz="2400">
              <a:hlinkClick r:id="rId2"/>
            </a:endParaRPr>
          </a:p>
          <a:p>
            <a:endParaRPr lang="nb-NO" sz="2400">
              <a:hlinkClick r:id="rId2"/>
            </a:endParaRPr>
          </a:p>
          <a:p>
            <a:endParaRPr lang="nb-NO" sz="2400">
              <a:hlinkClick r:id="rId2"/>
            </a:endParaRPr>
          </a:p>
          <a:p>
            <a:pPr marL="0" indent="0" algn="ctr">
              <a:buNone/>
            </a:pPr>
            <a:r>
              <a:rPr lang="nb-NO" sz="2400">
                <a:hlinkClick r:id="rId2"/>
              </a:rPr>
              <a:t>http://realtimecollisiondetection.net/blog/?p=78</a:t>
            </a:r>
            <a:r>
              <a:rPr lang="nb-NO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543710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CDC76-6F97-412C-8099-C5B21F80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EE4C1-7EDC-4C9D-BEBC-57F22A837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>
                <a:solidFill>
                  <a:schemeClr val="bg1">
                    <a:lumMod val="65000"/>
                  </a:schemeClr>
                </a:solidFill>
              </a:rPr>
              <a:t>The three next slides are to be presented 1-2 hours into the hands-on tasks,</a:t>
            </a:r>
          </a:p>
          <a:p>
            <a:pPr marL="0" indent="0" algn="ctr">
              <a:buNone/>
            </a:pPr>
            <a:r>
              <a:rPr lang="en-US">
                <a:solidFill>
                  <a:schemeClr val="bg1">
                    <a:lumMod val="65000"/>
                  </a:schemeClr>
                </a:solidFill>
              </a:rPr>
              <a:t>if we are confident the </a:t>
            </a:r>
            <a:r>
              <a:rPr lang="en-US" err="1">
                <a:solidFill>
                  <a:schemeClr val="bg1">
                    <a:lumMod val="65000"/>
                  </a:schemeClr>
                </a:solidFill>
              </a:rPr>
              <a:t>bitshifting</a:t>
            </a:r>
            <a:r>
              <a:rPr lang="en-US">
                <a:solidFill>
                  <a:schemeClr val="bg1">
                    <a:lumMod val="65000"/>
                  </a:schemeClr>
                </a:solidFill>
              </a:rPr>
              <a:t> has been understood..</a:t>
            </a:r>
          </a:p>
        </p:txBody>
      </p:sp>
    </p:spTree>
    <p:extLst>
      <p:ext uri="{BB962C8B-B14F-4D97-AF65-F5344CB8AC3E}">
        <p14:creationId xmlns:p14="http://schemas.microsoft.com/office/powerpoint/2010/main" val="8330618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19DD84-F951-4A6D-8F5E-85D7F9381A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1" r="22665" b="18821"/>
          <a:stretch/>
        </p:blipFill>
        <p:spPr bwMode="auto">
          <a:xfrm>
            <a:off x="8194322" y="946032"/>
            <a:ext cx="2154265" cy="207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1083109-F592-452A-A767-62FEA4A1FA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6" b="36232"/>
          <a:stretch/>
        </p:blipFill>
        <p:spPr bwMode="auto">
          <a:xfrm>
            <a:off x="2413953" y="3505200"/>
            <a:ext cx="7360919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3ACA6A-3316-4A94-88E7-821C6683A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Some tips to simplify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84C94-455E-4D1E-97CC-ECF55075D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9612" y="1524000"/>
            <a:ext cx="8839200" cy="5105400"/>
          </a:xfrm>
        </p:spPr>
        <p:txBody>
          <a:bodyPr/>
          <a:lstStyle/>
          <a:p>
            <a:endParaRPr lang="nb-NO" dirty="0">
              <a:hlinkClick r:id="rId4"/>
            </a:endParaRPr>
          </a:p>
          <a:p>
            <a:r>
              <a:rPr lang="nb-NO" dirty="0"/>
              <a:t>Egil will talk a bit more at 20:00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0444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C07ED-0E8F-3341-BD66-CC6F287C0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Worldwide 8-Bit Microcontroller Market Share</a:t>
            </a:r>
            <a:endParaRPr lang="en-US" altLang="en-US" b="0" dirty="0">
              <a:solidFill>
                <a:srgbClr val="008000"/>
              </a:solidFill>
            </a:endParaRPr>
          </a:p>
        </p:txBody>
      </p:sp>
      <p:sp>
        <p:nvSpPr>
          <p:cNvPr id="23" name="Line 4">
            <a:extLst>
              <a:ext uri="{FF2B5EF4-FFF2-40B4-BE49-F238E27FC236}">
                <a16:creationId xmlns:a16="http://schemas.microsoft.com/office/drawing/2014/main" id="{1EE96FD5-39B5-6644-8066-E632C8690534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364" y="6076950"/>
            <a:ext cx="16764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marL="0" marR="0" lvl="0" indent="0" algn="l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A0B0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4" name="Content Placeholder 3">
            <a:extLst>
              <a:ext uri="{FF2B5EF4-FFF2-40B4-BE49-F238E27FC236}">
                <a16:creationId xmlns:a16="http://schemas.microsoft.com/office/drawing/2014/main" id="{89A827E9-0BA2-294E-A434-C5FD6850A2F4}"/>
              </a:ext>
            </a:extLst>
          </p:cNvPr>
          <p:cNvGraphicFramePr>
            <a:graphicFrameLocks/>
          </p:cNvGraphicFramePr>
          <p:nvPr/>
        </p:nvGraphicFramePr>
        <p:xfrm flipV="1">
          <a:off x="586635" y="1114450"/>
          <a:ext cx="11015554" cy="517497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38140">
                  <a:extLst>
                    <a:ext uri="{9D8B030D-6E8A-4147-A177-3AD203B41FA5}">
                      <a16:colId xmlns:a16="http://schemas.microsoft.com/office/drawing/2014/main" val="2847592486"/>
                    </a:ext>
                  </a:extLst>
                </a:gridCol>
                <a:gridCol w="1317076">
                  <a:extLst>
                    <a:ext uri="{9D8B030D-6E8A-4147-A177-3AD203B41FA5}">
                      <a16:colId xmlns:a16="http://schemas.microsoft.com/office/drawing/2014/main" val="2519799097"/>
                    </a:ext>
                  </a:extLst>
                </a:gridCol>
                <a:gridCol w="1260543">
                  <a:extLst>
                    <a:ext uri="{9D8B030D-6E8A-4147-A177-3AD203B41FA5}">
                      <a16:colId xmlns:a16="http://schemas.microsoft.com/office/drawing/2014/main" val="1845001299"/>
                    </a:ext>
                  </a:extLst>
                </a:gridCol>
                <a:gridCol w="1321182">
                  <a:extLst>
                    <a:ext uri="{9D8B030D-6E8A-4147-A177-3AD203B41FA5}">
                      <a16:colId xmlns:a16="http://schemas.microsoft.com/office/drawing/2014/main" val="1229330650"/>
                    </a:ext>
                  </a:extLst>
                </a:gridCol>
                <a:gridCol w="1310698">
                  <a:extLst>
                    <a:ext uri="{9D8B030D-6E8A-4147-A177-3AD203B41FA5}">
                      <a16:colId xmlns:a16="http://schemas.microsoft.com/office/drawing/2014/main" val="2152862704"/>
                    </a:ext>
                  </a:extLst>
                </a:gridCol>
                <a:gridCol w="1375886">
                  <a:extLst>
                    <a:ext uri="{9D8B030D-6E8A-4147-A177-3AD203B41FA5}">
                      <a16:colId xmlns:a16="http://schemas.microsoft.com/office/drawing/2014/main" val="1858563287"/>
                    </a:ext>
                  </a:extLst>
                </a:gridCol>
                <a:gridCol w="1151138">
                  <a:extLst>
                    <a:ext uri="{9D8B030D-6E8A-4147-A177-3AD203B41FA5}">
                      <a16:colId xmlns:a16="http://schemas.microsoft.com/office/drawing/2014/main" val="2109202817"/>
                    </a:ext>
                  </a:extLst>
                </a:gridCol>
                <a:gridCol w="1243548">
                  <a:extLst>
                    <a:ext uri="{9D8B030D-6E8A-4147-A177-3AD203B41FA5}">
                      <a16:colId xmlns:a16="http://schemas.microsoft.com/office/drawing/2014/main" val="3249444397"/>
                    </a:ext>
                  </a:extLst>
                </a:gridCol>
                <a:gridCol w="1197343">
                  <a:extLst>
                    <a:ext uri="{9D8B030D-6E8A-4147-A177-3AD203B41FA5}">
                      <a16:colId xmlns:a16="http://schemas.microsoft.com/office/drawing/2014/main" val="1153196096"/>
                    </a:ext>
                  </a:extLst>
                </a:gridCol>
              </a:tblGrid>
              <a:tr h="26118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No.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1991 Rank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1996 Rank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2001 Rank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2005 Rank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2006-2009 Rank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2010 Rank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2014-2017 Rank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2017-2020 Rank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969344"/>
                  </a:ext>
                </a:extLst>
              </a:tr>
              <a:tr h="23018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Motorola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Motorola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Motorola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Motorola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Microchip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Renesas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Microchip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Microchip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284729"/>
                  </a:ext>
                </a:extLst>
              </a:tr>
              <a:tr h="23018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Intel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NEC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Hitachi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Renesas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NEC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Microchip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NXP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NXP</a:t>
                      </a:r>
                    </a:p>
                  </a:txBody>
                  <a:tcPr marL="51110" marR="51110" marT="25555" marB="2555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7398385"/>
                  </a:ext>
                </a:extLst>
              </a:tr>
              <a:tr h="23018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Philips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Philips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NEC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Microchip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STMicro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Atmel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Renesas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Renesas</a:t>
                      </a:r>
                    </a:p>
                  </a:txBody>
                  <a:tcPr marL="51110" marR="51110" marT="25555" marB="2555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3186027"/>
                  </a:ext>
                </a:extLst>
              </a:tr>
              <a:tr h="23018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Mitsubishi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Hitachi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Microchip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NEC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Freescale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STMicro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STMicro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STMicro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2333416"/>
                  </a:ext>
                </a:extLst>
              </a:tr>
              <a:tr h="23018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NEC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Mitsubishi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STMicro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STMicro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Atmel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Samsung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CEC Huada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Others</a:t>
                      </a:r>
                    </a:p>
                  </a:txBody>
                  <a:tcPr marL="51110" marR="51110" marT="25555" marB="2555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399640"/>
                  </a:ext>
                </a:extLst>
              </a:tr>
              <a:tr h="23018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Hitachi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Toshiba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Philips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Atmel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Renesas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Freescale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Cypress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6178323"/>
                  </a:ext>
                </a:extLst>
              </a:tr>
              <a:tr h="23018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Toshiba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Matsushita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Toshiba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Toshiba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NXP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NXP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 Labs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654338"/>
                  </a:ext>
                </a:extLst>
              </a:tr>
              <a:tr h="23018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Siemens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SGS-Thomson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Atmel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Philips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Cypress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Cypress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Datang</a:t>
                      </a:r>
                    </a:p>
                  </a:txBody>
                  <a:tcPr marL="51110" marR="51110" marT="25555" marB="2555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587428"/>
                  </a:ext>
                </a:extLst>
              </a:tr>
              <a:tr h="23018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</a:t>
                      </a:r>
                    </a:p>
                  </a:txBody>
                  <a:tcPr marL="51110" marR="51110" marT="25555" marB="255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Intel</a:t>
                      </a:r>
                    </a:p>
                  </a:txBody>
                  <a:tcPr marL="51110" marR="51110" marT="25555" marB="255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Matsushita</a:t>
                      </a:r>
                    </a:p>
                  </a:txBody>
                  <a:tcPr marL="51110" marR="51110" marT="25555" marB="25555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Fujitsu</a:t>
                      </a:r>
                    </a:p>
                  </a:txBody>
                  <a:tcPr marL="51110" marR="51110" marT="25555" marB="25555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Sony</a:t>
                      </a:r>
                    </a:p>
                  </a:txBody>
                  <a:tcPr marL="51110" marR="51110" marT="25555" marB="25555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Panasonic</a:t>
                      </a:r>
                    </a:p>
                  </a:txBody>
                  <a:tcPr marL="51110" marR="51110" marT="25555" marB="25555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 Fudan</a:t>
                      </a:r>
                    </a:p>
                  </a:txBody>
                  <a:tcPr marL="51110" marR="51110" marT="25555" marB="25555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0403479"/>
                  </a:ext>
                </a:extLst>
              </a:tr>
              <a:tr h="23018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Matsushita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Microchip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Sanyo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Infineon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Fujitsu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Fujitsu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Holtek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2598837"/>
                  </a:ext>
                </a:extLst>
              </a:tr>
              <a:tr h="23018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National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Siemens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Samsung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Sanyo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Panasonic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Detang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Unigroup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4737695"/>
                  </a:ext>
                </a:extLst>
              </a:tr>
              <a:tr h="23018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SGS-Thomson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Fujitsu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Mitsubishi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Samsung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Toshiba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NEC (1Q)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Panasonic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0543380"/>
                  </a:ext>
                </a:extLst>
              </a:tr>
              <a:tr h="23018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Ricoh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Infineon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Matsushita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Samsung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Sony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Nationz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2447381"/>
                  </a:ext>
                </a:extLst>
              </a:tr>
              <a:tr h="23018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MHS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Sony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Sony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Sony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Datang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Toshiba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ABOV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5464825"/>
                  </a:ext>
                </a:extLst>
              </a:tr>
              <a:tr h="23018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IIT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Zilog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Sunplus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 Labs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 Labs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Ixys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6641051"/>
                  </a:ext>
                </a:extLst>
              </a:tr>
              <a:tr h="23018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Sharp</a:t>
                      </a:r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Sharp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Fujitsu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Micronas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Holtek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JSC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Toshiba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288524"/>
                  </a:ext>
                </a:extLst>
              </a:tr>
              <a:tr h="23018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Fujitsu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Temic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Sunplus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Novatek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Infineon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Holtek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Sony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1379426"/>
                  </a:ext>
                </a:extLst>
              </a:tr>
              <a:tr h="23018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Oki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Sanyo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Zilong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Intel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Elan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Infineon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 Semi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847603"/>
                  </a:ext>
                </a:extLst>
              </a:tr>
              <a:tr h="23018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Zilog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National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Novatek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Holtek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Winbond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Sonix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Sonix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962083"/>
                  </a:ext>
                </a:extLst>
              </a:tr>
              <a:tr h="23018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Sony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Oki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Micronas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Winbond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Denso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Elan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HZ Silan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121953"/>
                  </a:ext>
                </a:extLst>
              </a:tr>
              <a:tr h="23018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</a:p>
                  </a:txBody>
                  <a:tcPr marL="51110" marR="51110" marT="25555" marB="2555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Microchip</a:t>
                      </a: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110" marR="51110" marT="25555" marB="2555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3746632"/>
                  </a:ext>
                </a:extLst>
              </a:tr>
            </a:tbl>
          </a:graphicData>
        </a:graphic>
      </p:graphicFrame>
      <p:sp>
        <p:nvSpPr>
          <p:cNvPr id="25" name="Rechteck 42">
            <a:extLst>
              <a:ext uri="{FF2B5EF4-FFF2-40B4-BE49-F238E27FC236}">
                <a16:creationId xmlns:a16="http://schemas.microsoft.com/office/drawing/2014/main" id="{6391770F-BEF5-7A42-8FBA-5A1E06601DE8}"/>
              </a:ext>
            </a:extLst>
          </p:cNvPr>
          <p:cNvSpPr/>
          <p:nvPr/>
        </p:nvSpPr>
        <p:spPr>
          <a:xfrm>
            <a:off x="586635" y="6292629"/>
            <a:ext cx="6092825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0944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 on dollar shipment volume 1991-2020, Source: Gartner and Microchip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7F75404-177B-C84A-B5A1-41F627B6E0EF}"/>
              </a:ext>
            </a:extLst>
          </p:cNvPr>
          <p:cNvCxnSpPr>
            <a:cxnSpLocks/>
          </p:cNvCxnSpPr>
          <p:nvPr/>
        </p:nvCxnSpPr>
        <p:spPr>
          <a:xfrm>
            <a:off x="11009183" y="2608118"/>
            <a:ext cx="0" cy="3478357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DB1A85B-D51B-0C4E-A2F5-B1D4F9CB8845}"/>
              </a:ext>
            </a:extLst>
          </p:cNvPr>
          <p:cNvSpPr/>
          <p:nvPr/>
        </p:nvSpPr>
        <p:spPr>
          <a:xfrm>
            <a:off x="6637069" y="1635020"/>
            <a:ext cx="1353540" cy="189896"/>
          </a:xfrm>
          <a:prstGeom prst="rect">
            <a:avLst/>
          </a:prstGeom>
          <a:solidFill>
            <a:schemeClr val="accent3">
              <a:lumMod val="60000"/>
              <a:lumOff val="40000"/>
              <a:alpha val="38000"/>
            </a:schemeClr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BFEBE0A-344C-4644-94A4-2B985C9F2FD5}"/>
              </a:ext>
            </a:extLst>
          </p:cNvPr>
          <p:cNvSpPr/>
          <p:nvPr/>
        </p:nvSpPr>
        <p:spPr>
          <a:xfrm>
            <a:off x="6637069" y="2562540"/>
            <a:ext cx="1353540" cy="189896"/>
          </a:xfrm>
          <a:prstGeom prst="rect">
            <a:avLst/>
          </a:prstGeom>
          <a:solidFill>
            <a:schemeClr val="accent3">
              <a:lumMod val="60000"/>
              <a:lumOff val="40000"/>
              <a:alpha val="38000"/>
            </a:schemeClr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B4BD26-C69C-084F-B23C-E2D4D02C5415}"/>
              </a:ext>
            </a:extLst>
          </p:cNvPr>
          <p:cNvSpPr/>
          <p:nvPr/>
        </p:nvSpPr>
        <p:spPr>
          <a:xfrm>
            <a:off x="8036928" y="1394106"/>
            <a:ext cx="1101016" cy="189896"/>
          </a:xfrm>
          <a:prstGeom prst="rect">
            <a:avLst/>
          </a:prstGeom>
          <a:solidFill>
            <a:schemeClr val="accent3">
              <a:lumMod val="60000"/>
              <a:lumOff val="40000"/>
              <a:alpha val="38000"/>
            </a:schemeClr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7B28B02-D71A-BF44-8C24-9EE75637E4AB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7990609" y="1483629"/>
            <a:ext cx="245047" cy="1173859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61FBF84-9AB5-4045-B04F-84CF434CE1E0}"/>
              </a:ext>
            </a:extLst>
          </p:cNvPr>
          <p:cNvCxnSpPr>
            <a:stCxn id="27" idx="3"/>
          </p:cNvCxnSpPr>
          <p:nvPr/>
        </p:nvCxnSpPr>
        <p:spPr>
          <a:xfrm flipV="1">
            <a:off x="7990609" y="1483629"/>
            <a:ext cx="245047" cy="246339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8567D5D-6244-44AA-A35D-5CDCFD12A6E7}"/>
              </a:ext>
            </a:extLst>
          </p:cNvPr>
          <p:cNvSpPr txBox="1"/>
          <p:nvPr/>
        </p:nvSpPr>
        <p:spPr>
          <a:xfrm>
            <a:off x="167033" y="6495408"/>
            <a:ext cx="53949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3A89BA97-E076-0C46-96C3-2C5079BFCB08}" type="slidenum">
              <a:rPr lang="en-US" sz="1300" smtClean="0">
                <a:solidFill>
                  <a:schemeClr val="bg1">
                    <a:lumMod val="50000"/>
                  </a:schemeClr>
                </a:solidFill>
              </a:rPr>
              <a:pPr algn="l"/>
              <a:t>9</a:t>
            </a:fld>
            <a:endParaRPr lang="en-US" sz="13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0D7B3FB5-5BBC-40C5-A512-FEF5C6B09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4514" y="6479339"/>
            <a:ext cx="3859795" cy="233968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4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A0B0F">
                    <a:tint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Microchip Corporate Presentation Details Rev 30-4 February 2022</a:t>
            </a:r>
          </a:p>
        </p:txBody>
      </p:sp>
    </p:spTree>
    <p:extLst>
      <p:ext uri="{BB962C8B-B14F-4D97-AF65-F5344CB8AC3E}">
        <p14:creationId xmlns:p14="http://schemas.microsoft.com/office/powerpoint/2010/main" val="31445543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43036-7CEF-42F0-92F3-BE5024903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Bitmasks again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2F199-7E89-47CF-93FF-8B044B6F3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812" y="1039091"/>
            <a:ext cx="10081358" cy="5412311"/>
          </a:xfrm>
        </p:spPr>
        <p:txBody>
          <a:bodyPr/>
          <a:lstStyle/>
          <a:p>
            <a:r>
              <a:rPr lang="nb-NO"/>
              <a:t>In the header file:</a:t>
            </a:r>
          </a:p>
          <a:p>
            <a:endParaRPr lang="nb-NO"/>
          </a:p>
          <a:p>
            <a:endParaRPr lang="nb-NO"/>
          </a:p>
          <a:p>
            <a:r>
              <a:rPr lang="nb-NO"/>
              <a:t>How I would write it:</a:t>
            </a:r>
          </a:p>
          <a:p>
            <a:endParaRPr lang="nb-NO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C25514-08BE-4CCF-BE92-5B61E624956A}"/>
              </a:ext>
            </a:extLst>
          </p:cNvPr>
          <p:cNvSpPr/>
          <p:nvPr/>
        </p:nvSpPr>
        <p:spPr>
          <a:xfrm>
            <a:off x="1674812" y="1561486"/>
            <a:ext cx="883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2800">
                <a:solidFill>
                  <a:srgbClr val="0000FF"/>
                </a:solidFill>
                <a:latin typeface="Consolas" panose="020B0609020204030204" pitchFamily="49" charset="0"/>
              </a:rPr>
              <a:t>#define </a:t>
            </a:r>
            <a:r>
              <a:rPr lang="en-US" sz="2800">
                <a:solidFill>
                  <a:srgbClr val="7030A0"/>
                </a:solidFill>
                <a:latin typeface="Consolas" panose="020B0609020204030204" pitchFamily="49" charset="0"/>
              </a:rPr>
              <a:t>PIN3_bp </a:t>
            </a:r>
            <a:r>
              <a:rPr lang="en-US" sz="2800">
                <a:solidFill>
                  <a:srgbClr val="09885A"/>
                </a:solidFill>
                <a:latin typeface="Consolas" panose="020B0609020204030204" pitchFamily="49" charset="0"/>
              </a:rPr>
              <a:t>3</a:t>
            </a:r>
            <a:endParaRPr lang="en-US" sz="28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4"/>
            <a:r>
              <a:rPr lang="en-US" sz="2800">
                <a:solidFill>
                  <a:srgbClr val="0000FF"/>
                </a:solidFill>
                <a:latin typeface="Consolas" panose="020B0609020204030204" pitchFamily="49" charset="0"/>
              </a:rPr>
              <a:t>#define </a:t>
            </a:r>
            <a:r>
              <a:rPr lang="en-US" sz="2800">
                <a:solidFill>
                  <a:srgbClr val="7030A0"/>
                </a:solidFill>
                <a:latin typeface="Consolas" panose="020B0609020204030204" pitchFamily="49" charset="0"/>
              </a:rPr>
              <a:t>PIN3_bm </a:t>
            </a:r>
            <a:r>
              <a:rPr lang="en-US" sz="2800">
                <a:latin typeface="Consolas" panose="020B0609020204030204" pitchFamily="49" charset="0"/>
              </a:rPr>
              <a:t>(</a:t>
            </a:r>
            <a:r>
              <a:rPr lang="en-US" sz="2800">
                <a:solidFill>
                  <a:srgbClr val="09885A"/>
                </a:solidFill>
                <a:latin typeface="Consolas" panose="020B0609020204030204" pitchFamily="49" charset="0"/>
              </a:rPr>
              <a:t>1 </a:t>
            </a:r>
            <a:r>
              <a:rPr lang="en-US" sz="2800">
                <a:latin typeface="Consolas" panose="020B0609020204030204" pitchFamily="49" charset="0"/>
              </a:rPr>
              <a:t>&lt;&lt;</a:t>
            </a:r>
            <a:r>
              <a:rPr lang="en-US" sz="2800">
                <a:solidFill>
                  <a:srgbClr val="09885A"/>
                </a:solidFill>
                <a:latin typeface="Consolas" panose="020B0609020204030204" pitchFamily="49" charset="0"/>
              </a:rPr>
              <a:t> </a:t>
            </a:r>
            <a:r>
              <a:rPr lang="en-US" sz="2800">
                <a:solidFill>
                  <a:srgbClr val="7030A0"/>
                </a:solidFill>
                <a:latin typeface="Consolas" panose="020B0609020204030204" pitchFamily="49" charset="0"/>
              </a:rPr>
              <a:t>PIN3_bp</a:t>
            </a:r>
            <a:r>
              <a:rPr lang="en-US" sz="2800">
                <a:latin typeface="Consolas" panose="020B0609020204030204" pitchFamily="49" charset="0"/>
              </a:rPr>
              <a:t>)</a:t>
            </a:r>
            <a:r>
              <a:rPr lang="en-US" sz="2800">
                <a:solidFill>
                  <a:srgbClr val="09885A"/>
                </a:solidFill>
                <a:latin typeface="Consolas" panose="020B0609020204030204" pitchFamily="49" charset="0"/>
              </a:rPr>
              <a:t> </a:t>
            </a:r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1322D6-9709-4AC3-BFE2-DAB03DD4D7B8}"/>
              </a:ext>
            </a:extLst>
          </p:cNvPr>
          <p:cNvSpPr/>
          <p:nvPr/>
        </p:nvSpPr>
        <p:spPr>
          <a:xfrm>
            <a:off x="1674812" y="3201392"/>
            <a:ext cx="929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PORTA.OUT = </a:t>
            </a:r>
            <a:r>
              <a:rPr lang="en-US" sz="2800">
                <a:solidFill>
                  <a:srgbClr val="7030A0"/>
                </a:solidFill>
                <a:latin typeface="Consolas" panose="020B0609020204030204" pitchFamily="49" charset="0"/>
              </a:rPr>
              <a:t>PIN3_bm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44AD27-9177-4B9A-97D3-6AD03EDAD0AC}"/>
              </a:ext>
            </a:extLst>
          </p:cNvPr>
          <p:cNvSpPr/>
          <p:nvPr/>
        </p:nvSpPr>
        <p:spPr>
          <a:xfrm>
            <a:off x="1674812" y="4375796"/>
            <a:ext cx="10306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USART.CTRLB = </a:t>
            </a:r>
            <a:r>
              <a:rPr lang="en-US" sz="2800" err="1">
                <a:solidFill>
                  <a:srgbClr val="7030A0"/>
                </a:solidFill>
                <a:latin typeface="Consolas" panose="020B0609020204030204" pitchFamily="49" charset="0"/>
              </a:rPr>
              <a:t>USART_TXEN_bm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PORTA.PIN2CTRL = </a:t>
            </a:r>
            <a:r>
              <a:rPr lang="en-US" sz="2800" err="1">
                <a:solidFill>
                  <a:srgbClr val="7030A0"/>
                </a:solidFill>
                <a:latin typeface="Consolas" panose="020B0609020204030204" pitchFamily="49" charset="0"/>
              </a:rPr>
              <a:t>PORT_ISC_LEVEL_gc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145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43036-7CEF-42F0-92F3-BE5024903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Bitmasks again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2F199-7E89-47CF-93FF-8B044B6F3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812" y="1039091"/>
            <a:ext cx="10081358" cy="5412311"/>
          </a:xfrm>
        </p:spPr>
        <p:txBody>
          <a:bodyPr/>
          <a:lstStyle/>
          <a:p>
            <a:r>
              <a:rPr lang="nb-NO"/>
              <a:t>In the header file:</a:t>
            </a:r>
          </a:p>
          <a:p>
            <a:endParaRPr lang="nb-NO"/>
          </a:p>
          <a:p>
            <a:endParaRPr lang="nb-NO"/>
          </a:p>
          <a:p>
            <a:r>
              <a:rPr lang="nb-NO"/>
              <a:t>How I would write it:</a:t>
            </a:r>
          </a:p>
          <a:p>
            <a:pPr marL="0" indent="0">
              <a:buNone/>
            </a:pPr>
            <a:endParaRPr lang="nb-NO"/>
          </a:p>
          <a:p>
            <a:r>
              <a:rPr lang="nb-NO"/>
              <a:t>Named settings in header file:</a:t>
            </a:r>
          </a:p>
          <a:p>
            <a:endParaRPr lang="nb-NO"/>
          </a:p>
          <a:p>
            <a:endParaRPr lang="nb-NO"/>
          </a:p>
          <a:p>
            <a:r>
              <a:rPr lang="nb-NO"/>
              <a:t>(Not valid for ATmega328 and other old devices)</a:t>
            </a:r>
          </a:p>
          <a:p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EDBAF1-D9C1-46BD-9BA5-789BC76DF3A0}"/>
              </a:ext>
            </a:extLst>
          </p:cNvPr>
          <p:cNvSpPr/>
          <p:nvPr/>
        </p:nvSpPr>
        <p:spPr>
          <a:xfrm>
            <a:off x="1674812" y="1561486"/>
            <a:ext cx="883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2800">
                <a:solidFill>
                  <a:srgbClr val="0000FF"/>
                </a:solidFill>
                <a:latin typeface="Consolas" panose="020B0609020204030204" pitchFamily="49" charset="0"/>
              </a:rPr>
              <a:t>#define </a:t>
            </a:r>
            <a:r>
              <a:rPr lang="en-US" sz="2800">
                <a:solidFill>
                  <a:srgbClr val="7030A0"/>
                </a:solidFill>
                <a:latin typeface="Consolas" panose="020B0609020204030204" pitchFamily="49" charset="0"/>
              </a:rPr>
              <a:t>PIN3_bp </a:t>
            </a:r>
            <a:r>
              <a:rPr lang="en-US" sz="2800">
                <a:solidFill>
                  <a:srgbClr val="09885A"/>
                </a:solidFill>
                <a:latin typeface="Consolas" panose="020B0609020204030204" pitchFamily="49" charset="0"/>
              </a:rPr>
              <a:t>3</a:t>
            </a:r>
            <a:endParaRPr lang="en-US" sz="28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4"/>
            <a:r>
              <a:rPr lang="en-US" sz="2800">
                <a:solidFill>
                  <a:srgbClr val="0000FF"/>
                </a:solidFill>
                <a:latin typeface="Consolas" panose="020B0609020204030204" pitchFamily="49" charset="0"/>
              </a:rPr>
              <a:t>#define </a:t>
            </a:r>
            <a:r>
              <a:rPr lang="en-US" sz="2800">
                <a:solidFill>
                  <a:srgbClr val="7030A0"/>
                </a:solidFill>
                <a:latin typeface="Consolas" panose="020B0609020204030204" pitchFamily="49" charset="0"/>
              </a:rPr>
              <a:t>PIN3_bm </a:t>
            </a:r>
            <a:r>
              <a:rPr lang="en-US" sz="2800">
                <a:solidFill>
                  <a:srgbClr val="09885A"/>
                </a:solidFill>
                <a:latin typeface="Consolas" panose="020B0609020204030204" pitchFamily="49" charset="0"/>
              </a:rPr>
              <a:t>0x08</a:t>
            </a:r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F8B080-CE16-4094-9826-C8DD4EAD30B4}"/>
              </a:ext>
            </a:extLst>
          </p:cNvPr>
          <p:cNvSpPr/>
          <p:nvPr/>
        </p:nvSpPr>
        <p:spPr>
          <a:xfrm>
            <a:off x="1674812" y="3201392"/>
            <a:ext cx="929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PORTA.OUT = </a:t>
            </a:r>
            <a:r>
              <a:rPr lang="en-US" sz="2800">
                <a:solidFill>
                  <a:srgbClr val="7030A0"/>
                </a:solidFill>
                <a:latin typeface="Consolas" panose="020B0609020204030204" pitchFamily="49" charset="0"/>
              </a:rPr>
              <a:t>PIN3_bm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64FE9B-EC66-4AB4-A466-4A3F09E40065}"/>
              </a:ext>
            </a:extLst>
          </p:cNvPr>
          <p:cNvSpPr/>
          <p:nvPr/>
        </p:nvSpPr>
        <p:spPr>
          <a:xfrm>
            <a:off x="1674811" y="4375796"/>
            <a:ext cx="100813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USART.CTRLB = </a:t>
            </a:r>
            <a:r>
              <a:rPr lang="en-US" sz="2800" err="1">
                <a:solidFill>
                  <a:srgbClr val="7030A0"/>
                </a:solidFill>
                <a:latin typeface="Consolas" panose="020B0609020204030204" pitchFamily="49" charset="0"/>
              </a:rPr>
              <a:t>USART_TXEN_bm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PORTA.PIN2CTRL = </a:t>
            </a:r>
            <a:r>
              <a:rPr lang="en-US" sz="2800" err="1">
                <a:solidFill>
                  <a:srgbClr val="7030A0"/>
                </a:solidFill>
                <a:latin typeface="Consolas" panose="020B0609020204030204" pitchFamily="49" charset="0"/>
              </a:rPr>
              <a:t>PORT_ISC_LEVEL_gc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nb-NO" sz="140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302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AD406-2FDB-44C1-9BC3-6708E08D7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GPIO life easier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915F9-8196-4643-9A90-79C107141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added PORT registers that does set, clear and toggling for you!</a:t>
            </a:r>
          </a:p>
          <a:p>
            <a:r>
              <a:rPr lang="en-US" dirty="0">
                <a:solidFill>
                  <a:srgbClr val="FF0000"/>
                </a:solidFill>
              </a:rPr>
              <a:t>DO NOT USE |= OR &amp;= OR ^=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74E67E-E8CB-4D1A-8461-EF48D6FFE42D}"/>
              </a:ext>
            </a:extLst>
          </p:cNvPr>
          <p:cNvSpPr/>
          <p:nvPr/>
        </p:nvSpPr>
        <p:spPr>
          <a:xfrm>
            <a:off x="1407639" y="2806155"/>
            <a:ext cx="9296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PORTA.OUTSET = </a:t>
            </a:r>
            <a:r>
              <a:rPr lang="en-US" sz="2800">
                <a:solidFill>
                  <a:srgbClr val="7030A0"/>
                </a:solidFill>
                <a:latin typeface="Consolas" panose="020B0609020204030204" pitchFamily="49" charset="0"/>
              </a:rPr>
              <a:t>PIN3_bm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lvl="4"/>
            <a:endParaRPr lang="en-US" sz="28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PORTA.OUTTGL = </a:t>
            </a:r>
            <a:r>
              <a:rPr lang="en-US" sz="2800">
                <a:solidFill>
                  <a:srgbClr val="7030A0"/>
                </a:solidFill>
                <a:latin typeface="Consolas" panose="020B0609020204030204" pitchFamily="49" charset="0"/>
              </a:rPr>
              <a:t>PIN7_bm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pPr lvl="4"/>
            <a:endParaRPr lang="en-US" sz="280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lvl="4"/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PORTA.OUTCLR = </a:t>
            </a:r>
            <a:r>
              <a:rPr lang="en-US" sz="2800">
                <a:solidFill>
                  <a:srgbClr val="7030A0"/>
                </a:solidFill>
                <a:latin typeface="Consolas" panose="020B0609020204030204" pitchFamily="49" charset="0"/>
              </a:rPr>
              <a:t>PIN3_bm</a:t>
            </a:r>
            <a:r>
              <a:rPr lang="en-US" sz="280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8068577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AD406-2FDB-44C1-9BC3-6708E08D7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 Read-Modify-Write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915F9-8196-4643-9A90-79C107141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Control C register was configured like this: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We want to change reference from VDD to VREFA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Can be combined into one line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Or just reconfigure all the bitfields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74E67E-E8CB-4D1A-8461-EF48D6FFE42D}"/>
              </a:ext>
            </a:extLst>
          </p:cNvPr>
          <p:cNvSpPr/>
          <p:nvPr/>
        </p:nvSpPr>
        <p:spPr>
          <a:xfrm>
            <a:off x="952499" y="1667754"/>
            <a:ext cx="1123632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ADC0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000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CTRLC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ADC_REFSEL_VDDREF_gc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|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ADC_PRESC_DIV128_gc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ADC0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000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CTRLC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&amp;=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~</a:t>
            </a:r>
            <a:r>
              <a:rPr lang="en-US" dirty="0" err="1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ADC_REFSEL_gm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ADC0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000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CTRLC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|=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ADC_REFSEL_VREFA_gc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ADC0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000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CTRLC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dirty="0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ADC0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000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CTRLC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&amp;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~</a:t>
            </a:r>
            <a:r>
              <a:rPr lang="en-US" dirty="0" err="1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ADC_REFSEL_gm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|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ADC_REFSEL_VREFA_gc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endParaRPr lang="en-US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ADC0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dirty="0">
                <a:solidFill>
                  <a:srgbClr val="000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CTRLC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ADC_REFSEL_VREFA_gc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|</a:t>
            </a:r>
            <a:r>
              <a:rPr lang="en-US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ADC_PRESC_DIV128_gc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  <a:endParaRPr lang="en-US" dirty="0">
              <a:solidFill>
                <a:srgbClr val="00000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0713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AD406-2FDB-44C1-9BC3-6708E08D7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 Read-Modify-Write – Compiled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47025D-A3DB-43E0-A287-826E26C5683C}"/>
              </a:ext>
            </a:extLst>
          </p:cNvPr>
          <p:cNvSpPr txBox="1"/>
          <p:nvPr/>
        </p:nvSpPr>
        <p:spPr>
          <a:xfrm>
            <a:off x="628651" y="852394"/>
            <a:ext cx="12188824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18e: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e0 e0      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ldi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r30, 0x00	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Address to ADC0 struct (Z-pointer low byte)</a:t>
            </a:r>
          </a:p>
          <a:p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190: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f6 e0      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ldi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r31, 0x06	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Address to ADC0 struct (Z-pointer high byte)</a:t>
            </a:r>
          </a:p>
          <a:p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</a:p>
          <a:p>
            <a:r>
              <a:rPr lang="en-US" sz="1800" dirty="0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ADC0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sz="1800" dirty="0">
                <a:solidFill>
                  <a:srgbClr val="000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CTRLC</a:t>
            </a:r>
            <a:r>
              <a:rPr lang="en-US" sz="18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&amp;=</a:t>
            </a:r>
            <a:r>
              <a:rPr lang="en-US" sz="18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~</a:t>
            </a:r>
            <a:r>
              <a:rPr lang="en-US" sz="1800" dirty="0" err="1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ADC_REFSEL_gm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196: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82 81      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ldd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r24, Z+2		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Load ADC0.CTRLC into r24 (byte 2 in ADC0 struct)</a:t>
            </a:r>
          </a:p>
          <a:p>
            <a:r>
              <a:rPr lang="pt-BR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pt-BR" sz="1800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198:</a:t>
            </a:r>
            <a:r>
              <a:rPr lang="pt-BR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8f 7c       andi r24, 0xCF	</a:t>
            </a:r>
            <a:r>
              <a:rPr lang="pt-BR" sz="1800" dirty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r24 &amp;= ~ADC_REFSEL_gm</a:t>
            </a:r>
          </a:p>
          <a:p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19a: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82 83       std Z+2, r24		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Load r24 into ADC0.CTRLC</a:t>
            </a:r>
          </a:p>
          <a:p>
            <a:r>
              <a:rPr lang="en-US" sz="1800" dirty="0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ADC0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sz="1800" dirty="0">
                <a:solidFill>
                  <a:srgbClr val="000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CTRLC</a:t>
            </a:r>
            <a:r>
              <a:rPr lang="en-US" sz="18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|=</a:t>
            </a:r>
            <a:r>
              <a:rPr lang="en-US" sz="18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 err="1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ADC_REFSEL_VREFA_gc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19c: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82 81      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ldd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r24, Z+2		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Load ADC0.CTRLC into r24</a:t>
            </a:r>
          </a:p>
          <a:p>
            <a:r>
              <a:rPr lang="pt-BR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pt-BR" sz="1800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19e:</a:t>
            </a:r>
            <a:r>
              <a:rPr lang="pt-BR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80 62       ori r24, 0x20	</a:t>
            </a:r>
            <a:r>
              <a:rPr lang="pt-BR" sz="1800" dirty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r24 |= ADC_REFSEL_VREFA_gc</a:t>
            </a:r>
          </a:p>
          <a:p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1a0: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82 83       std Z+2, r24		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Load r24 into ADC0.CTRLC</a:t>
            </a:r>
          </a:p>
          <a:p>
            <a:endParaRPr lang="en-US" sz="1800" dirty="0">
              <a:solidFill>
                <a:srgbClr val="000000"/>
              </a:solidFill>
              <a:highlight>
                <a:srgbClr val="FFFFFF"/>
              </a:highlight>
              <a:latin typeface="Consolas" panose="020B0609020204030204" pitchFamily="49" charset="0"/>
            </a:endParaRPr>
          </a:p>
          <a:p>
            <a:r>
              <a:rPr lang="en-US" sz="1800" dirty="0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ADC0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sz="1800" dirty="0">
                <a:solidFill>
                  <a:srgbClr val="000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CTRLC</a:t>
            </a:r>
            <a:r>
              <a:rPr lang="en-US" sz="18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</a:t>
            </a:r>
            <a:r>
              <a:rPr lang="en-US" sz="18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(</a:t>
            </a:r>
            <a:r>
              <a:rPr lang="en-US" sz="1800" dirty="0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ADC0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sz="1800" dirty="0">
                <a:solidFill>
                  <a:srgbClr val="000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CTRLC</a:t>
            </a:r>
            <a:r>
              <a:rPr lang="en-US" sz="18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&amp;</a:t>
            </a:r>
            <a:r>
              <a:rPr lang="en-US" sz="18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~</a:t>
            </a:r>
            <a:r>
              <a:rPr lang="en-US" sz="1800" dirty="0" err="1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ADC_REFSEL_gm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)</a:t>
            </a:r>
            <a:r>
              <a:rPr lang="en-US" sz="18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|</a:t>
            </a:r>
            <a:r>
              <a:rPr lang="en-US" sz="18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 err="1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ADC_REFSEL_VREFA_gc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</a:p>
          <a:p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1a2: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82 81      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ldd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r24, Z+2		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Load ADC0.CTRLC into r24</a:t>
            </a:r>
          </a:p>
          <a:p>
            <a:r>
              <a:rPr lang="pt-BR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pt-BR" sz="1800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1a4:</a:t>
            </a:r>
            <a:r>
              <a:rPr lang="pt-BR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8f 7c       andi r24, 0xCF	</a:t>
            </a:r>
            <a:r>
              <a:rPr lang="pt-BR" sz="1800" dirty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r24 &amp;= ~ADC_REFSEL_gm</a:t>
            </a:r>
          </a:p>
          <a:p>
            <a:r>
              <a:rPr lang="pt-BR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pt-BR" sz="1800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1a6:</a:t>
            </a:r>
            <a:r>
              <a:rPr lang="pt-BR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80 62       ori r24, 0x20	</a:t>
            </a:r>
            <a:r>
              <a:rPr lang="pt-BR" sz="1800" dirty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r24 |= ADC_REFSEL_VREFA_gc</a:t>
            </a:r>
          </a:p>
          <a:p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1a8: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82 83       std Z+2, r24		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Load r24 into ADC0.CTRLC</a:t>
            </a:r>
          </a:p>
          <a:p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</a:p>
          <a:p>
            <a:r>
              <a:rPr lang="en-US" sz="1800" dirty="0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ADC0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.</a:t>
            </a:r>
            <a:r>
              <a:rPr lang="en-US" sz="1800" dirty="0">
                <a:solidFill>
                  <a:srgbClr val="00008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CTRLC</a:t>
            </a:r>
            <a:r>
              <a:rPr lang="en-US" sz="18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=</a:t>
            </a:r>
            <a:r>
              <a:rPr lang="en-US" sz="18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 err="1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ADC_REFSEL_VREFA_gc</a:t>
            </a:r>
            <a:r>
              <a:rPr lang="en-US" sz="18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|</a:t>
            </a:r>
            <a:r>
              <a:rPr lang="en-US" sz="1800" dirty="0">
                <a:solidFill>
                  <a:srgbClr val="A31515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rgbClr val="A000A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ADC_PRESC_DIV128_gc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</a:t>
            </a:r>
            <a:endParaRPr lang="en-US" sz="1800" dirty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1aa: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86 e2       </a:t>
            </a:r>
            <a:r>
              <a:rPr lang="en-US" sz="1800" dirty="0" err="1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ldi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r24, 0x26	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Hex value of </a:t>
            </a:r>
            <a:r>
              <a:rPr lang="en-US" sz="1800" dirty="0" err="1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ADC_REFSEL_VREFA_gc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| ADC_PRESC_DIV128_gc</a:t>
            </a:r>
          </a:p>
          <a:p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1ac:</a:t>
            </a:r>
            <a:r>
              <a:rPr lang="en-US" sz="1800" dirty="0">
                <a:solidFill>
                  <a:srgbClr val="000000"/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82 83       std Z+2, r24		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  <a:highlight>
                  <a:srgbClr val="FFFFFF"/>
                </a:highlight>
                <a:latin typeface="Consolas" panose="020B0609020204030204" pitchFamily="49" charset="0"/>
              </a:rPr>
              <a:t>; Load r24 into ADC0.CTRLC</a:t>
            </a:r>
            <a:endParaRPr lang="en-US" sz="18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703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D5AD1-9690-5240-8658-BB480F7C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" y="2034289"/>
            <a:ext cx="11230874" cy="1591386"/>
          </a:xfrm>
        </p:spPr>
        <p:txBody>
          <a:bodyPr/>
          <a:lstStyle/>
          <a:p>
            <a:r>
              <a:rPr lang="en-US" sz="4800" dirty="0"/>
              <a:t>Thank You, Microchip leaves at 21:00 </a:t>
            </a:r>
            <a:r>
              <a:rPr lang="en-US" sz="4800" dirty="0">
                <a:sym typeface="Wingdings" panose="05000000000000000000" pitchFamily="2" charset="2"/>
              </a:rPr>
              <a:t></a:t>
            </a:r>
            <a:endParaRPr lang="en-US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DEACB6-4199-4362-A1DF-2713434F5533}"/>
              </a:ext>
            </a:extLst>
          </p:cNvPr>
          <p:cNvSpPr txBox="1"/>
          <p:nvPr/>
        </p:nvSpPr>
        <p:spPr>
          <a:xfrm>
            <a:off x="2268187" y="3942608"/>
            <a:ext cx="9500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Two hands in the air if you want merch in the mean time</a:t>
            </a:r>
          </a:p>
        </p:txBody>
      </p:sp>
    </p:spTree>
    <p:extLst>
      <p:ext uri="{BB962C8B-B14F-4D97-AF65-F5344CB8AC3E}">
        <p14:creationId xmlns:p14="http://schemas.microsoft.com/office/powerpoint/2010/main" val="335392899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03122020a">
      <a:dk1>
        <a:srgbClr val="0A0B0F"/>
      </a:dk1>
      <a:lt1>
        <a:srgbClr val="FFFFFF"/>
      </a:lt1>
      <a:dk2>
        <a:srgbClr val="FFFFFF"/>
      </a:dk2>
      <a:lt2>
        <a:srgbClr val="1D9CE5"/>
      </a:lt2>
      <a:accent1>
        <a:srgbClr val="0E3689"/>
      </a:accent1>
      <a:accent2>
        <a:srgbClr val="FD7F20"/>
      </a:accent2>
      <a:accent3>
        <a:srgbClr val="1D9CE4"/>
      </a:accent3>
      <a:accent4>
        <a:srgbClr val="5EBF33"/>
      </a:accent4>
      <a:accent5>
        <a:srgbClr val="702076"/>
      </a:accent5>
      <a:accent6>
        <a:srgbClr val="FFD53A"/>
      </a:accent6>
      <a:hlink>
        <a:srgbClr val="45A8C4"/>
      </a:hlink>
      <a:folHlink>
        <a:srgbClr val="45A8C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60000"/>
            <a:lumOff val="40000"/>
          </a:schemeClr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EF9829FE6FB94D84D3D1D5B1820991" ma:contentTypeVersion="3" ma:contentTypeDescription="Create a new document." ma:contentTypeScope="" ma:versionID="c00a0ebae6949f75682f4056395f2f6d">
  <xsd:schema xmlns:xsd="http://www.w3.org/2001/XMLSchema" xmlns:xs="http://www.w3.org/2001/XMLSchema" xmlns:p="http://schemas.microsoft.com/office/2006/metadata/properties" xmlns:ns2="38ef598d-997c-498b-b737-2f6b2c50ccab" xmlns:ns3="df7acb31-37ac-40e2-81bb-c44e3630f613" targetNamespace="http://schemas.microsoft.com/office/2006/metadata/properties" ma:root="true" ma:fieldsID="56676ccc036971d701ee229d4a7692d7" ns2:_="" ns3:_="">
    <xsd:import namespace="38ef598d-997c-498b-b737-2f6b2c50ccab"/>
    <xsd:import namespace="df7acb31-37ac-40e2-81bb-c44e3630f61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ontent_x0020_Archiv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f598d-997c-498b-b737-2f6b2c50cca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7acb31-37ac-40e2-81bb-c44e3630f613" elementFormDefault="qualified">
    <xsd:import namespace="http://schemas.microsoft.com/office/2006/documentManagement/types"/>
    <xsd:import namespace="http://schemas.microsoft.com/office/infopath/2007/PartnerControls"/>
    <xsd:element name="Content_x0020_Archived" ma:index="11" nillable="true" ma:displayName="Content Archived" ma:default="1" ma:internalName="Content_x0020_Archived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tent_x0020_Archived xmlns="df7acb31-37ac-40e2-81bb-c44e3630f613">true</Content_x0020_Archived>
    <_dlc_DocId xmlns="38ef598d-997c-498b-b737-2f6b2c50ccab">SV5CHKDEWJXD-84-152</_dlc_DocId>
    <_dlc_DocIdUrl xmlns="38ef598d-997c-498b-b737-2f6b2c50ccab">
      <Url>http://mchpweb-2010/marcom/home/Resources/_layouts/DocIdRedir.aspx?ID=SV5CHKDEWJXD-84-152</Url>
      <Description>SV5CHKDEWJXD-84-152</Description>
    </_dlc_DocIdUrl>
  </documentManagement>
</p:properties>
</file>

<file path=customXml/itemProps1.xml><?xml version="1.0" encoding="utf-8"?>
<ds:datastoreItem xmlns:ds="http://schemas.openxmlformats.org/officeDocument/2006/customXml" ds:itemID="{0CE24DD7-9317-4AD8-82D4-5A6998DA79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9F4992-2ED5-45F1-BC66-D4D5745DCF7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A2972135-7D50-4393-B16C-8076172EAFDD}">
  <ds:schemaRefs>
    <ds:schemaRef ds:uri="38ef598d-997c-498b-b737-2f6b2c50ccab"/>
    <ds:schemaRef ds:uri="df7acb31-37ac-40e2-81bb-c44e3630f61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15774815-801A-4D0C-AAC8-304A8EA5EAE0}">
  <ds:schemaRefs>
    <ds:schemaRef ds:uri="38ef598d-997c-498b-b737-2f6b2c50ccab"/>
    <ds:schemaRef ds:uri="df7acb31-37ac-40e2-81bb-c44e3630f613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614</TotalTime>
  <Words>8393</Words>
  <Application>Microsoft Office PowerPoint</Application>
  <PresentationFormat>Custom</PresentationFormat>
  <Paragraphs>3513</Paragraphs>
  <Slides>95</Slides>
  <Notes>16</Notes>
  <HiddenSlides>15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1_Office Theme</vt:lpstr>
      <vt:lpstr>Eat pizza – drink brus we will start ~17:45</vt:lpstr>
      <vt:lpstr> (AVR) Microcontroller Basics</vt:lpstr>
      <vt:lpstr>µBedpress</vt:lpstr>
      <vt:lpstr>µBedpress</vt:lpstr>
      <vt:lpstr>µBedpress</vt:lpstr>
      <vt:lpstr>µBedpress</vt:lpstr>
      <vt:lpstr>Microchip 2.0</vt:lpstr>
      <vt:lpstr>Annual Net Sales Growth</vt:lpstr>
      <vt:lpstr>Worldwide 8-Bit Microcontroller Market Share</vt:lpstr>
      <vt:lpstr>Worldwide Microcontroller Market Share</vt:lpstr>
      <vt:lpstr>Analog &amp; Interface Products</vt:lpstr>
      <vt:lpstr>Industrial</vt:lpstr>
      <vt:lpstr>Automotive</vt:lpstr>
      <vt:lpstr>Consumer</vt:lpstr>
      <vt:lpstr>Communications</vt:lpstr>
      <vt:lpstr>Computing</vt:lpstr>
      <vt:lpstr>Defense and Aerospace</vt:lpstr>
      <vt:lpstr>Microcontroller</vt:lpstr>
      <vt:lpstr>Basic Parts</vt:lpstr>
      <vt:lpstr>The CPU</vt:lpstr>
      <vt:lpstr>Memory</vt:lpstr>
      <vt:lpstr>I/O Controller</vt:lpstr>
      <vt:lpstr>Microcontroller</vt:lpstr>
      <vt:lpstr>C</vt:lpstr>
      <vt:lpstr>C</vt:lpstr>
      <vt:lpstr>Bits &amp; Bytes</vt:lpstr>
      <vt:lpstr>Bits &amp; Bytes</vt:lpstr>
      <vt:lpstr>Bits &amp; Bytes</vt:lpstr>
      <vt:lpstr>Bits &amp; Bytes</vt:lpstr>
      <vt:lpstr>Bits &amp; Bytes</vt:lpstr>
      <vt:lpstr>Bits &amp; Bytes</vt:lpstr>
      <vt:lpstr>Bits &amp; Bytes</vt:lpstr>
      <vt:lpstr>Bits &amp; Bytes</vt:lpstr>
      <vt:lpstr>Bits &amp; Bytes</vt:lpstr>
      <vt:lpstr>Bits &amp; Bytes</vt:lpstr>
      <vt:lpstr>Bits &amp; Bytes</vt:lpstr>
      <vt:lpstr>Bitmask</vt:lpstr>
      <vt:lpstr>Bits &amp; Bytes</vt:lpstr>
      <vt:lpstr>Bits &amp; Bytes</vt:lpstr>
      <vt:lpstr>Bit-fu 1st Dan</vt:lpstr>
      <vt:lpstr>Pause? – 10 min?</vt:lpstr>
      <vt:lpstr>Registers</vt:lpstr>
      <vt:lpstr>Registers</vt:lpstr>
      <vt:lpstr>Registers</vt:lpstr>
      <vt:lpstr>Registers</vt:lpstr>
      <vt:lpstr>Registers</vt:lpstr>
      <vt:lpstr>Bits &amp; Registers</vt:lpstr>
      <vt:lpstr>Bits &amp; Registers</vt:lpstr>
      <vt:lpstr>Bits &amp; Registers</vt:lpstr>
      <vt:lpstr>Bits &amp; Registers</vt:lpstr>
      <vt:lpstr>Bits &amp; Registers</vt:lpstr>
      <vt:lpstr>Bits &amp; Registers</vt:lpstr>
      <vt:lpstr>Bits &amp; Registers</vt:lpstr>
      <vt:lpstr>Bits &amp; Registers</vt:lpstr>
      <vt:lpstr>Bits &amp; Registers</vt:lpstr>
      <vt:lpstr>Bits &amp; Registers</vt:lpstr>
      <vt:lpstr>Bits &amp; Registers</vt:lpstr>
      <vt:lpstr>Bits &amp; Registers</vt:lpstr>
      <vt:lpstr>Bit-fu 2nd Dan</vt:lpstr>
      <vt:lpstr>Registers</vt:lpstr>
      <vt:lpstr>Registers</vt:lpstr>
      <vt:lpstr>Registers</vt:lpstr>
      <vt:lpstr>Registers</vt:lpstr>
      <vt:lpstr>Registers</vt:lpstr>
      <vt:lpstr>Registers</vt:lpstr>
      <vt:lpstr>Registers</vt:lpstr>
      <vt:lpstr>ATmega4809 Curiosity Nano</vt:lpstr>
      <vt:lpstr>Curiosity Nano Adapter</vt:lpstr>
      <vt:lpstr>OLED1 Xplained Pro</vt:lpstr>
      <vt:lpstr>Hardware  User Guide</vt:lpstr>
      <vt:lpstr>Hardware  User Guide</vt:lpstr>
      <vt:lpstr>AVR I/O - Output</vt:lpstr>
      <vt:lpstr>AVR I/O - Output</vt:lpstr>
      <vt:lpstr>AVR I/O - Output</vt:lpstr>
      <vt:lpstr>AVR I/O - Output</vt:lpstr>
      <vt:lpstr>AVR I/O - Input</vt:lpstr>
      <vt:lpstr>AVR I/O - Input</vt:lpstr>
      <vt:lpstr>AVR I/O - Input</vt:lpstr>
      <vt:lpstr>AVR I/O - Input</vt:lpstr>
      <vt:lpstr>AVR I/O - Input</vt:lpstr>
      <vt:lpstr>AVR I/O - Input</vt:lpstr>
      <vt:lpstr>AVR I/O - Input</vt:lpstr>
      <vt:lpstr>AVR I/O - Input</vt:lpstr>
      <vt:lpstr>Time to play!</vt:lpstr>
      <vt:lpstr>Time to play!</vt:lpstr>
      <vt:lpstr>Unexpected info!</vt:lpstr>
      <vt:lpstr>Bit-fu 3rd Dan</vt:lpstr>
      <vt:lpstr>PowerPoint Presentation</vt:lpstr>
      <vt:lpstr>Some tips to simplify stuff</vt:lpstr>
      <vt:lpstr>Bitmasks again</vt:lpstr>
      <vt:lpstr>Bitmasks again</vt:lpstr>
      <vt:lpstr>Making GPIO life easier</vt:lpstr>
      <vt:lpstr>Correct Read-Modify-Write </vt:lpstr>
      <vt:lpstr>Correct Read-Modify-Write – Compiled</vt:lpstr>
      <vt:lpstr>Thank You, Microchip leaves at 21:00 </vt:lpstr>
    </vt:vector>
  </TitlesOfParts>
  <Company>SMSC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Presentation Overview</dc:title>
  <dc:creator>Michael Wikan</dc:creator>
  <cp:lastModifiedBy>Egil Rotevatn - M43977</cp:lastModifiedBy>
  <cp:revision>2</cp:revision>
  <dcterms:created xsi:type="dcterms:W3CDTF">2019-09-10T21:33:18Z</dcterms:created>
  <dcterms:modified xsi:type="dcterms:W3CDTF">2022-04-05T14:22:36Z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86e128a7-b09b-4d04-bae6-cc62bb26f75c</vt:lpwstr>
  </property>
  <property fmtid="{D5CDD505-2E9C-101B-9397-08002B2CF9AE}" pid="3" name="ContentTypeId">
    <vt:lpwstr>0x01010006EF9829FE6FB94D84D3D1D5B1820991</vt:lpwstr>
  </property>
</Properties>
</file>